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460" r:id="rId2"/>
    <p:sldId id="626" r:id="rId3"/>
    <p:sldId id="655" r:id="rId4"/>
    <p:sldId id="657" r:id="rId5"/>
    <p:sldId id="656" r:id="rId6"/>
    <p:sldId id="662" r:id="rId7"/>
    <p:sldId id="629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5" r:id="rId18"/>
    <p:sldId id="643" r:id="rId19"/>
    <p:sldId id="651" r:id="rId20"/>
    <p:sldId id="663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33"/>
    <a:srgbClr val="8CE937"/>
    <a:srgbClr val="FFFFFF"/>
    <a:srgbClr val="FFEB9C"/>
    <a:srgbClr val="FFC7CE"/>
    <a:srgbClr val="C6E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89" autoAdjust="0"/>
    <p:restoredTop sz="93968" autoAdjust="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00" d="100"/>
        <a:sy n="3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E9653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A3-43FB-9EB8-9B465E75E74A}"/>
              </c:ext>
            </c:extLst>
          </c:dPt>
          <c:dLbls>
            <c:dLbl>
              <c:idx val="0"/>
              <c:layout>
                <c:manualLayout>
                  <c:x val="-3.1132060934699071E-2"/>
                  <c:y val="-4.8456317687527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baseline="0">
                      <a:solidFill>
                        <a:srgbClr val="575756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79-4A45-B801-7318E3552AA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E9653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3DA3-43FB-9EB8-9B465E75E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bubbleSize>
            <c:numRef>
              <c:f>Лист1!$C$2:$C$9</c:f>
              <c:numCache>
                <c:formatCode>#,##0</c:formatCode>
                <c:ptCount val="8"/>
                <c:pt idx="0">
                  <c:v>1</c:v>
                </c:pt>
                <c:pt idx="1">
                  <c:v>8</c:v>
                </c:pt>
                <c:pt idx="2">
                  <c:v>14</c:v>
                </c:pt>
                <c:pt idx="3">
                  <c:v>10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3DA3-43FB-9EB8-9B465E75E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50"/>
        <c:showNegBubbles val="0"/>
        <c:axId val="330706048"/>
        <c:axId val="330706608"/>
      </c:bubbleChart>
      <c:valAx>
        <c:axId val="330706048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30706608"/>
        <c:crosses val="autoZero"/>
        <c:crossBetween val="midCat"/>
      </c:valAx>
      <c:valAx>
        <c:axId val="330706608"/>
        <c:scaling>
          <c:orientation val="minMax"/>
          <c:max val="1.1000000000000001"/>
          <c:min val="0.9"/>
        </c:scaling>
        <c:delete val="1"/>
        <c:axPos val="l"/>
        <c:numFmt formatCode="General" sourceLinked="1"/>
        <c:majorTickMark val="out"/>
        <c:minorTickMark val="none"/>
        <c:tickLblPos val="nextTo"/>
        <c:crossAx val="330706048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06854773917788E-3"/>
          <c:y val="5.6908870820880338E-4"/>
          <c:w val="0.99748944444444398"/>
          <c:h val="0.997489444444443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1-4F7E-9177-88ECCE74D22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1-4F7E-9177-88ECCE74D224}"/>
              </c:ext>
            </c:extLst>
          </c:dPt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A1-4F7E-9177-88ECCE74D2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7"/>
        <c:holeSize val="6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8515231699903E-2"/>
          <c:y val="4.8456317687527166E-2"/>
          <c:w val="0.95762969536600195"/>
          <c:h val="0.90308736462494565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E40613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C6-4336-AF6D-DD28EC12F06A}"/>
              </c:ext>
            </c:extLst>
          </c:dPt>
          <c:dLbls>
            <c:dLbl>
              <c:idx val="0"/>
              <c:layout>
                <c:manualLayout>
                  <c:x val="-4.0662905708177786E-2"/>
                  <c:y val="-4.8456317687527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baseline="0">
                      <a:solidFill>
                        <a:srgbClr val="3D3D3D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7A-4E52-8C96-7F72618B01F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E40613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EBC6-4336-AF6D-DD28EC12F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bubbleSize>
            <c:numRef>
              <c:f>Лист1!$C$2:$C$9</c:f>
              <c:numCache>
                <c:formatCode>#,##0</c:formatCode>
                <c:ptCount val="8"/>
                <c:pt idx="0">
                  <c:v>445</c:v>
                </c:pt>
                <c:pt idx="1">
                  <c:v>2415</c:v>
                </c:pt>
                <c:pt idx="2">
                  <c:v>4283</c:v>
                </c:pt>
                <c:pt idx="3">
                  <c:v>4174</c:v>
                </c:pt>
                <c:pt idx="4">
                  <c:v>1812</c:v>
                </c:pt>
                <c:pt idx="5">
                  <c:v>1570</c:v>
                </c:pt>
                <c:pt idx="6">
                  <c:v>958</c:v>
                </c:pt>
                <c:pt idx="7">
                  <c:v>15657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EBC6-4336-AF6D-DD28EC12F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50"/>
        <c:showNegBubbles val="0"/>
        <c:axId val="330507696"/>
        <c:axId val="330508256"/>
      </c:bubbleChart>
      <c:valAx>
        <c:axId val="330507696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30508256"/>
        <c:crosses val="autoZero"/>
        <c:crossBetween val="midCat"/>
      </c:valAx>
      <c:valAx>
        <c:axId val="330508256"/>
        <c:scaling>
          <c:orientation val="minMax"/>
          <c:max val="1.1000000000000001"/>
          <c:min val="0.9"/>
        </c:scaling>
        <c:delete val="1"/>
        <c:axPos val="l"/>
        <c:numFmt formatCode="General" sourceLinked="1"/>
        <c:majorTickMark val="out"/>
        <c:minorTickMark val="none"/>
        <c:tickLblPos val="nextTo"/>
        <c:crossAx val="330507696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 b="1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FED73B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B-43A5-B3CB-8577CA9D613E}"/>
              </c:ext>
            </c:extLst>
          </c:dPt>
          <c:dLbls>
            <c:dLbl>
              <c:idx val="0"/>
              <c:layout>
                <c:manualLayout>
                  <c:x val="-3.8110527049284387E-2"/>
                  <c:y val="-5.2861437477302362E-2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F7-4565-A6B3-47B5CE99158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ED73B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8E0B-43A5-B3CB-8577CA9D6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575756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bubbleSize>
            <c:numRef>
              <c:f>Лист1!$C$2:$C$9</c:f>
              <c:numCache>
                <c:formatCode>#,##0</c:formatCode>
                <c:ptCount val="8"/>
                <c:pt idx="0">
                  <c:v>19</c:v>
                </c:pt>
                <c:pt idx="1">
                  <c:v>124</c:v>
                </c:pt>
                <c:pt idx="2">
                  <c:v>86</c:v>
                </c:pt>
                <c:pt idx="3">
                  <c:v>124</c:v>
                </c:pt>
                <c:pt idx="4">
                  <c:v>38</c:v>
                </c:pt>
                <c:pt idx="5">
                  <c:v>53</c:v>
                </c:pt>
                <c:pt idx="6">
                  <c:v>23</c:v>
                </c:pt>
                <c:pt idx="7">
                  <c:v>467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8E0B-43A5-B3CB-8577CA9D6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50"/>
        <c:showNegBubbles val="0"/>
        <c:axId val="330774464"/>
        <c:axId val="330775024"/>
      </c:bubbleChart>
      <c:valAx>
        <c:axId val="330774464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30775024"/>
        <c:crosses val="autoZero"/>
        <c:crossBetween val="midCat"/>
      </c:valAx>
      <c:valAx>
        <c:axId val="330775024"/>
        <c:scaling>
          <c:orientation val="minMax"/>
          <c:max val="1.1000000000000001"/>
          <c:min val="0.9"/>
        </c:scaling>
        <c:delete val="1"/>
        <c:axPos val="l"/>
        <c:numFmt formatCode="General" sourceLinked="1"/>
        <c:majorTickMark val="out"/>
        <c:minorTickMark val="none"/>
        <c:tickLblPos val="nextTo"/>
        <c:crossAx val="330774464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 b="1">
          <a:solidFill>
            <a:srgbClr val="575756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55598147498383E-2"/>
          <c:y val="0"/>
          <c:w val="0.94408885749362392"/>
          <c:h val="0.90308736462494565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CF0077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EF-47F7-83CA-F08B2AA88D12}"/>
              </c:ext>
            </c:extLst>
          </c:dPt>
          <c:dLbls>
            <c:dLbl>
              <c:idx val="0"/>
              <c:layout>
                <c:manualLayout>
                  <c:x val="-4.0313789511682865E-2"/>
                  <c:y val="-5.28614374773023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baseline="0">
                      <a:solidFill>
                        <a:srgbClr val="575756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3A-471A-95AF-096CF13B31D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F007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2AEF-47F7-83CA-F08B2AA88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bubbleSize>
            <c:numRef>
              <c:f>Лист1!$C$2:$C$9</c:f>
              <c:numCache>
                <c:formatCode>#,##0</c:formatCode>
                <c:ptCount val="8"/>
                <c:pt idx="0">
                  <c:v>232</c:v>
                </c:pt>
                <c:pt idx="1">
                  <c:v>1256</c:v>
                </c:pt>
                <c:pt idx="2">
                  <c:v>1718</c:v>
                </c:pt>
                <c:pt idx="3">
                  <c:v>1705</c:v>
                </c:pt>
                <c:pt idx="4">
                  <c:v>650</c:v>
                </c:pt>
                <c:pt idx="5">
                  <c:v>753</c:v>
                </c:pt>
                <c:pt idx="6">
                  <c:v>400</c:v>
                </c:pt>
                <c:pt idx="7">
                  <c:v>6714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2AEF-47F7-83CA-F08B2AA88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50"/>
        <c:showNegBubbles val="0"/>
        <c:axId val="330777264"/>
        <c:axId val="330703808"/>
      </c:bubbleChart>
      <c:valAx>
        <c:axId val="330777264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30703808"/>
        <c:crosses val="autoZero"/>
        <c:crossBetween val="midCat"/>
      </c:valAx>
      <c:valAx>
        <c:axId val="330703808"/>
        <c:scaling>
          <c:orientation val="minMax"/>
          <c:max val="1.1000000000000001"/>
          <c:min val="0.9"/>
        </c:scaling>
        <c:delete val="1"/>
        <c:axPos val="l"/>
        <c:numFmt formatCode="General" sourceLinked="1"/>
        <c:majorTickMark val="out"/>
        <c:minorTickMark val="none"/>
        <c:tickLblPos val="nextTo"/>
        <c:crossAx val="330777264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55571253188025E-2"/>
          <c:y val="4.8456317687527166E-2"/>
          <c:w val="0.94408885749362392"/>
          <c:h val="0.90308736462494565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FF82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EF-47F7-83CA-F08B2AA88D12}"/>
              </c:ext>
            </c:extLst>
          </c:dPt>
          <c:dLbls>
            <c:dLbl>
              <c:idx val="0"/>
              <c:layout>
                <c:manualLayout>
                  <c:x val="-4.0313789511682865E-2"/>
                  <c:y val="-5.28614374773023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baseline="0">
                      <a:solidFill>
                        <a:srgbClr val="575756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A-471A-95AF-096CF13B31D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0F8-4528-8775-4F457F721D7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82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2AEF-47F7-83CA-F08B2AA88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bubbleSize>
            <c:numRef>
              <c:f>Лист1!$C$2:$C$9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15</c:v>
                </c:pt>
                <c:pt idx="6">
                  <c:v>0</c:v>
                </c:pt>
                <c:pt idx="7">
                  <c:v>39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2AEF-47F7-83CA-F08B2AA88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50"/>
        <c:showNegBubbles val="0"/>
        <c:axId val="330777264"/>
        <c:axId val="330703808"/>
      </c:bubbleChart>
      <c:valAx>
        <c:axId val="330777264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30703808"/>
        <c:crosses val="autoZero"/>
        <c:crossBetween val="midCat"/>
      </c:valAx>
      <c:valAx>
        <c:axId val="330703808"/>
        <c:scaling>
          <c:orientation val="minMax"/>
          <c:max val="1.1000000000000001"/>
          <c:min val="0.9"/>
        </c:scaling>
        <c:delete val="1"/>
        <c:axPos val="l"/>
        <c:numFmt formatCode="General" sourceLinked="1"/>
        <c:majorTickMark val="out"/>
        <c:minorTickMark val="none"/>
        <c:tickLblPos val="nextTo"/>
        <c:crossAx val="330777264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8515231699903E-2"/>
          <c:y val="4.8456317687527166E-2"/>
          <c:w val="0.95762969536600195"/>
          <c:h val="0.90308736462494565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FF82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C6-4336-AF6D-DD28EC12F06A}"/>
              </c:ext>
            </c:extLst>
          </c:dPt>
          <c:dLbls>
            <c:dLbl>
              <c:idx val="0"/>
              <c:layout>
                <c:manualLayout>
                  <c:x val="-4.0662905708177786E-2"/>
                  <c:y val="-4.8456317687527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baseline="0">
                      <a:solidFill>
                        <a:srgbClr val="3D3D3D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7A-4E52-8C96-7F72618B01F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1759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B6-478E-AFFC-FBE84278992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AB6-478E-AFFC-FBE84278992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584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B6-478E-AFFC-FBE84278992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94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B6-478E-AFFC-FBE842789925}"/>
                </c:ext>
              </c:extLst>
            </c:dLbl>
            <c:dLbl>
              <c:idx val="7"/>
              <c:layout>
                <c:manualLayout>
                  <c:x val="-8.0538154428993425E-2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rgbClr val="FF82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en-US" dirty="0"/>
                      <a:t>2438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82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C6-4336-AF6D-DD28EC12F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bubbleSize>
            <c:numRef>
              <c:f>Лист1!$C$2:$C$9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800</c:v>
                </c:pt>
                <c:pt idx="3">
                  <c:v>55</c:v>
                </c:pt>
                <c:pt idx="4">
                  <c:v>400</c:v>
                </c:pt>
                <c:pt idx="5">
                  <c:v>100</c:v>
                </c:pt>
                <c:pt idx="6">
                  <c:v>0</c:v>
                </c:pt>
                <c:pt idx="7">
                  <c:v>1355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EBC6-4336-AF6D-DD28EC12F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50"/>
        <c:showNegBubbles val="0"/>
        <c:axId val="330507696"/>
        <c:axId val="330508256"/>
      </c:bubbleChart>
      <c:valAx>
        <c:axId val="330507696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30508256"/>
        <c:crosses val="autoZero"/>
        <c:crossBetween val="midCat"/>
      </c:valAx>
      <c:valAx>
        <c:axId val="330508256"/>
        <c:scaling>
          <c:orientation val="minMax"/>
          <c:max val="1.1000000000000001"/>
          <c:min val="0.9"/>
        </c:scaling>
        <c:delete val="1"/>
        <c:axPos val="l"/>
        <c:numFmt formatCode="General" sourceLinked="1"/>
        <c:majorTickMark val="out"/>
        <c:minorTickMark val="none"/>
        <c:tickLblPos val="nextTo"/>
        <c:crossAx val="330507696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 b="1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6872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05555555555601E-3"/>
          <c:y val="5.6888888888888397E-4"/>
          <c:w val="0.99748944444444398"/>
          <c:h val="0.997489444444443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9-4831-A8D5-5F4CED4E2C7C}"/>
              </c:ext>
            </c:extLst>
          </c:dPt>
          <c:dPt>
            <c:idx val="1"/>
            <c:bubble3D val="0"/>
            <c:spPr>
              <a:solidFill>
                <a:srgbClr val="E306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9-4831-A8D5-5F4CED4E2C7C}"/>
              </c:ext>
            </c:extLst>
          </c:dPt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59-4831-A8D5-5F4CED4E2C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05555555555601E-3"/>
          <c:y val="5.6888888888888397E-4"/>
          <c:w val="0.99748944444444398"/>
          <c:h val="0.997489444444443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47-4B84-B71B-C2C76D26FF18}"/>
              </c:ext>
            </c:extLst>
          </c:dPt>
          <c:dPt>
            <c:idx val="1"/>
            <c:bubble3D val="0"/>
            <c:spPr>
              <a:solidFill>
                <a:srgbClr val="E306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47-4B84-B71B-C2C76D26FF18}"/>
              </c:ext>
            </c:extLst>
          </c:dPt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47-4B84-B71B-C2C76D26FF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B1A4E-ACD2-4A06-AB1C-0D4D971DF29E}" type="doc">
      <dgm:prSet loTypeId="urn:microsoft.com/office/officeart/2005/8/layout/funnel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0B31E04-0666-4A49-838A-7F4A514EB698}">
      <dgm:prSet phldrT="[Текст]"/>
      <dgm:spPr/>
      <dgm:t>
        <a:bodyPr/>
        <a:lstStyle/>
        <a:p>
          <a:r>
            <a:rPr lang="ru-RU" dirty="0"/>
            <a:t>Транзакция</a:t>
          </a:r>
        </a:p>
      </dgm:t>
    </dgm:pt>
    <dgm:pt modelId="{BA02B38C-D79B-4D95-AE69-33A39F5859CE}" type="parTrans" cxnId="{EBA5A635-0F9A-4831-9CEC-52390866149B}">
      <dgm:prSet/>
      <dgm:spPr/>
      <dgm:t>
        <a:bodyPr/>
        <a:lstStyle/>
        <a:p>
          <a:endParaRPr lang="ru-RU"/>
        </a:p>
      </dgm:t>
    </dgm:pt>
    <dgm:pt modelId="{8039EBF6-804F-4CED-A76C-ADD0383F8192}" type="sibTrans" cxnId="{EBA5A635-0F9A-4831-9CEC-52390866149B}">
      <dgm:prSet/>
      <dgm:spPr/>
      <dgm:t>
        <a:bodyPr/>
        <a:lstStyle/>
        <a:p>
          <a:endParaRPr lang="ru-RU"/>
        </a:p>
      </dgm:t>
    </dgm:pt>
    <dgm:pt modelId="{9FCECBFE-9023-4C8F-8581-420CD3F099A8}">
      <dgm:prSet phldrT="[Текст]"/>
      <dgm:spPr/>
      <dgm:t>
        <a:bodyPr/>
        <a:lstStyle/>
        <a:p>
          <a:r>
            <a:rPr lang="ru-RU" dirty="0"/>
            <a:t>Транзакция</a:t>
          </a:r>
        </a:p>
      </dgm:t>
    </dgm:pt>
    <dgm:pt modelId="{0F172502-4CF1-4253-82C0-7575545A6253}" type="parTrans" cxnId="{3BC6CAC4-2C8C-4379-ABE9-B878539FFECA}">
      <dgm:prSet/>
      <dgm:spPr/>
      <dgm:t>
        <a:bodyPr/>
        <a:lstStyle/>
        <a:p>
          <a:endParaRPr lang="ru-RU"/>
        </a:p>
      </dgm:t>
    </dgm:pt>
    <dgm:pt modelId="{78E66C33-8A5F-46E3-81FB-F525B896904C}" type="sibTrans" cxnId="{3BC6CAC4-2C8C-4379-ABE9-B878539FFECA}">
      <dgm:prSet/>
      <dgm:spPr/>
      <dgm:t>
        <a:bodyPr/>
        <a:lstStyle/>
        <a:p>
          <a:endParaRPr lang="ru-RU"/>
        </a:p>
      </dgm:t>
    </dgm:pt>
    <dgm:pt modelId="{50444705-B4A0-41F9-8788-E7FDBB946FBC}">
      <dgm:prSet phldrT="[Текст]"/>
      <dgm:spPr/>
      <dgm:t>
        <a:bodyPr/>
        <a:lstStyle/>
        <a:p>
          <a:r>
            <a:rPr lang="ru-RU" dirty="0"/>
            <a:t>Транзакция</a:t>
          </a:r>
        </a:p>
      </dgm:t>
    </dgm:pt>
    <dgm:pt modelId="{38C1593A-09A5-49F9-87DA-9CF7B03CB24B}" type="parTrans" cxnId="{6219DDF3-B8B9-4717-A667-1EA9B0ABE99F}">
      <dgm:prSet/>
      <dgm:spPr/>
      <dgm:t>
        <a:bodyPr/>
        <a:lstStyle/>
        <a:p>
          <a:endParaRPr lang="ru-RU"/>
        </a:p>
      </dgm:t>
    </dgm:pt>
    <dgm:pt modelId="{B40DC3CA-FCF4-43B2-969D-B803164CB372}" type="sibTrans" cxnId="{6219DDF3-B8B9-4717-A667-1EA9B0ABE99F}">
      <dgm:prSet/>
      <dgm:spPr/>
      <dgm:t>
        <a:bodyPr/>
        <a:lstStyle/>
        <a:p>
          <a:endParaRPr lang="ru-RU"/>
        </a:p>
      </dgm:t>
    </dgm:pt>
    <dgm:pt modelId="{4443A9F3-2A6E-490F-B794-19156C3A31A4}">
      <dgm:prSet phldrT="[Текст]"/>
      <dgm:spPr/>
      <dgm:t>
        <a:bodyPr/>
        <a:lstStyle/>
        <a:p>
          <a:r>
            <a:rPr lang="ru-RU" dirty="0"/>
            <a:t>Автозаказ</a:t>
          </a:r>
        </a:p>
      </dgm:t>
    </dgm:pt>
    <dgm:pt modelId="{031B953B-0297-430A-912E-94EA4DF6E79B}" type="parTrans" cxnId="{473D5B3E-F47C-48B4-BFEB-C887D0AB83D9}">
      <dgm:prSet/>
      <dgm:spPr/>
      <dgm:t>
        <a:bodyPr/>
        <a:lstStyle/>
        <a:p>
          <a:endParaRPr lang="ru-RU"/>
        </a:p>
      </dgm:t>
    </dgm:pt>
    <dgm:pt modelId="{C2D7201E-FD7F-46E8-9796-9247CD8CC224}" type="sibTrans" cxnId="{473D5B3E-F47C-48B4-BFEB-C887D0AB83D9}">
      <dgm:prSet/>
      <dgm:spPr/>
      <dgm:t>
        <a:bodyPr/>
        <a:lstStyle/>
        <a:p>
          <a:endParaRPr lang="ru-RU"/>
        </a:p>
      </dgm:t>
    </dgm:pt>
    <dgm:pt modelId="{B896FFC4-7BE3-48DF-819B-ECEA77827D0C}" type="pres">
      <dgm:prSet presAssocID="{A62B1A4E-ACD2-4A06-AB1C-0D4D971DF29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06015-6B82-4FFE-A335-8AEF7A1F1C39}" type="pres">
      <dgm:prSet presAssocID="{A62B1A4E-ACD2-4A06-AB1C-0D4D971DF29E}" presName="ellipse" presStyleLbl="trBgShp" presStyleIdx="0" presStyleCnt="1"/>
      <dgm:spPr/>
    </dgm:pt>
    <dgm:pt modelId="{E3650F47-DBAD-4DBC-B181-CBD19CF29C0C}" type="pres">
      <dgm:prSet presAssocID="{A62B1A4E-ACD2-4A06-AB1C-0D4D971DF29E}" presName="arrow1" presStyleLbl="fgShp" presStyleIdx="0" presStyleCnt="1"/>
      <dgm:spPr/>
    </dgm:pt>
    <dgm:pt modelId="{F05FAC7F-5E22-4A03-BF51-5B23FF3D320D}" type="pres">
      <dgm:prSet presAssocID="{A62B1A4E-ACD2-4A06-AB1C-0D4D971DF29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22763-6598-41CB-9ED1-0BBAD27395C7}" type="pres">
      <dgm:prSet presAssocID="{9FCECBFE-9023-4C8F-8581-420CD3F099A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351D3-D6DE-430D-878A-454F063F5FDD}" type="pres">
      <dgm:prSet presAssocID="{50444705-B4A0-41F9-8788-E7FDBB946FB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7E541-BA86-4F79-85A5-A47DA40C1A47}" type="pres">
      <dgm:prSet presAssocID="{4443A9F3-2A6E-490F-B794-19156C3A31A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98D0F-E082-4714-9007-CB6501DF6F42}" type="pres">
      <dgm:prSet presAssocID="{A62B1A4E-ACD2-4A06-AB1C-0D4D971DF29E}" presName="funnel" presStyleLbl="trAlignAcc1" presStyleIdx="0" presStyleCnt="1"/>
      <dgm:spPr/>
    </dgm:pt>
  </dgm:ptLst>
  <dgm:cxnLst>
    <dgm:cxn modelId="{7F3B8363-DA11-4459-BC48-7BB940668F46}" type="presOf" srcId="{A62B1A4E-ACD2-4A06-AB1C-0D4D971DF29E}" destId="{B896FFC4-7BE3-48DF-819B-ECEA77827D0C}" srcOrd="0" destOrd="0" presId="urn:microsoft.com/office/officeart/2005/8/layout/funnel1"/>
    <dgm:cxn modelId="{EBA5A635-0F9A-4831-9CEC-52390866149B}" srcId="{A62B1A4E-ACD2-4A06-AB1C-0D4D971DF29E}" destId="{50B31E04-0666-4A49-838A-7F4A514EB698}" srcOrd="0" destOrd="0" parTransId="{BA02B38C-D79B-4D95-AE69-33A39F5859CE}" sibTransId="{8039EBF6-804F-4CED-A76C-ADD0383F8192}"/>
    <dgm:cxn modelId="{6219DDF3-B8B9-4717-A667-1EA9B0ABE99F}" srcId="{A62B1A4E-ACD2-4A06-AB1C-0D4D971DF29E}" destId="{50444705-B4A0-41F9-8788-E7FDBB946FBC}" srcOrd="2" destOrd="0" parTransId="{38C1593A-09A5-49F9-87DA-9CF7B03CB24B}" sibTransId="{B40DC3CA-FCF4-43B2-969D-B803164CB372}"/>
    <dgm:cxn modelId="{177C43BE-9F19-4141-AE9E-54DAC4859946}" type="presOf" srcId="{4443A9F3-2A6E-490F-B794-19156C3A31A4}" destId="{F05FAC7F-5E22-4A03-BF51-5B23FF3D320D}" srcOrd="0" destOrd="0" presId="urn:microsoft.com/office/officeart/2005/8/layout/funnel1"/>
    <dgm:cxn modelId="{3BC6CAC4-2C8C-4379-ABE9-B878539FFECA}" srcId="{A62B1A4E-ACD2-4A06-AB1C-0D4D971DF29E}" destId="{9FCECBFE-9023-4C8F-8581-420CD3F099A8}" srcOrd="1" destOrd="0" parTransId="{0F172502-4CF1-4253-82C0-7575545A6253}" sibTransId="{78E66C33-8A5F-46E3-81FB-F525B896904C}"/>
    <dgm:cxn modelId="{DD9126AE-D9D8-4B44-9A04-CFA8FC4915F6}" type="presOf" srcId="{9FCECBFE-9023-4C8F-8581-420CD3F099A8}" destId="{66B351D3-D6DE-430D-878A-454F063F5FDD}" srcOrd="0" destOrd="0" presId="urn:microsoft.com/office/officeart/2005/8/layout/funnel1"/>
    <dgm:cxn modelId="{473D5B3E-F47C-48B4-BFEB-C887D0AB83D9}" srcId="{A62B1A4E-ACD2-4A06-AB1C-0D4D971DF29E}" destId="{4443A9F3-2A6E-490F-B794-19156C3A31A4}" srcOrd="3" destOrd="0" parTransId="{031B953B-0297-430A-912E-94EA4DF6E79B}" sibTransId="{C2D7201E-FD7F-46E8-9796-9247CD8CC224}"/>
    <dgm:cxn modelId="{8D8F56F1-5718-43A1-A54C-653B1CB21FF8}" type="presOf" srcId="{50B31E04-0666-4A49-838A-7F4A514EB698}" destId="{D667E541-BA86-4F79-85A5-A47DA40C1A47}" srcOrd="0" destOrd="0" presId="urn:microsoft.com/office/officeart/2005/8/layout/funnel1"/>
    <dgm:cxn modelId="{8BDBDA9A-82D6-4116-B531-E2268A2E5ED9}" type="presOf" srcId="{50444705-B4A0-41F9-8788-E7FDBB946FBC}" destId="{66722763-6598-41CB-9ED1-0BBAD27395C7}" srcOrd="0" destOrd="0" presId="urn:microsoft.com/office/officeart/2005/8/layout/funnel1"/>
    <dgm:cxn modelId="{32358EE1-6F0D-402F-8CF8-F5599FF1DD6C}" type="presParOf" srcId="{B896FFC4-7BE3-48DF-819B-ECEA77827D0C}" destId="{58A06015-6B82-4FFE-A335-8AEF7A1F1C39}" srcOrd="0" destOrd="0" presId="urn:microsoft.com/office/officeart/2005/8/layout/funnel1"/>
    <dgm:cxn modelId="{5F7E2605-EC7B-444A-B18B-57B5E6D43A45}" type="presParOf" srcId="{B896FFC4-7BE3-48DF-819B-ECEA77827D0C}" destId="{E3650F47-DBAD-4DBC-B181-CBD19CF29C0C}" srcOrd="1" destOrd="0" presId="urn:microsoft.com/office/officeart/2005/8/layout/funnel1"/>
    <dgm:cxn modelId="{48DFD2C2-166A-485C-9765-7B798591F089}" type="presParOf" srcId="{B896FFC4-7BE3-48DF-819B-ECEA77827D0C}" destId="{F05FAC7F-5E22-4A03-BF51-5B23FF3D320D}" srcOrd="2" destOrd="0" presId="urn:microsoft.com/office/officeart/2005/8/layout/funnel1"/>
    <dgm:cxn modelId="{59E26158-918B-4640-A374-12E7F227DA04}" type="presParOf" srcId="{B896FFC4-7BE3-48DF-819B-ECEA77827D0C}" destId="{66722763-6598-41CB-9ED1-0BBAD27395C7}" srcOrd="3" destOrd="0" presId="urn:microsoft.com/office/officeart/2005/8/layout/funnel1"/>
    <dgm:cxn modelId="{C9961D57-BCAD-49E3-A402-7AF6FA609D93}" type="presParOf" srcId="{B896FFC4-7BE3-48DF-819B-ECEA77827D0C}" destId="{66B351D3-D6DE-430D-878A-454F063F5FDD}" srcOrd="4" destOrd="0" presId="urn:microsoft.com/office/officeart/2005/8/layout/funnel1"/>
    <dgm:cxn modelId="{31D8A33B-1F0B-4D81-8D24-04DDBEB7A312}" type="presParOf" srcId="{B896FFC4-7BE3-48DF-819B-ECEA77827D0C}" destId="{D667E541-BA86-4F79-85A5-A47DA40C1A47}" srcOrd="5" destOrd="0" presId="urn:microsoft.com/office/officeart/2005/8/layout/funnel1"/>
    <dgm:cxn modelId="{6BE9D685-A533-4376-8B92-D1A6B901D20C}" type="presParOf" srcId="{B896FFC4-7BE3-48DF-819B-ECEA77827D0C}" destId="{70298D0F-E082-4714-9007-CB6501DF6F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06015-6B82-4FFE-A335-8AEF7A1F1C39}">
      <dsp:nvSpPr>
        <dsp:cNvPr id="0" name=""/>
        <dsp:cNvSpPr/>
      </dsp:nvSpPr>
      <dsp:spPr>
        <a:xfrm>
          <a:off x="1028821" y="110275"/>
          <a:ext cx="2188537" cy="76005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50F47-DBAD-4DBC-B181-CBD19CF29C0C}">
      <dsp:nvSpPr>
        <dsp:cNvPr id="0" name=""/>
        <dsp:cNvSpPr/>
      </dsp:nvSpPr>
      <dsp:spPr>
        <a:xfrm>
          <a:off x="1914415" y="1971380"/>
          <a:ext cx="424135" cy="27144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FAC7F-5E22-4A03-BF51-5B23FF3D320D}">
      <dsp:nvSpPr>
        <dsp:cNvPr id="0" name=""/>
        <dsp:cNvSpPr/>
      </dsp:nvSpPr>
      <dsp:spPr>
        <a:xfrm>
          <a:off x="1108559" y="2188537"/>
          <a:ext cx="2035848" cy="50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Автозаказ</a:t>
          </a:r>
        </a:p>
      </dsp:txBody>
      <dsp:txXfrm>
        <a:off x="1108559" y="2188537"/>
        <a:ext cx="2035848" cy="508962"/>
      </dsp:txXfrm>
    </dsp:sp>
    <dsp:sp modelId="{66722763-6598-41CB-9ED1-0BBAD27395C7}">
      <dsp:nvSpPr>
        <dsp:cNvPr id="0" name=""/>
        <dsp:cNvSpPr/>
      </dsp:nvSpPr>
      <dsp:spPr>
        <a:xfrm>
          <a:off x="1824499" y="929025"/>
          <a:ext cx="763443" cy="76344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Транзакция</a:t>
          </a:r>
        </a:p>
      </dsp:txBody>
      <dsp:txXfrm>
        <a:off x="1936303" y="1040829"/>
        <a:ext cx="539835" cy="539835"/>
      </dsp:txXfrm>
    </dsp:sp>
    <dsp:sp modelId="{66B351D3-D6DE-430D-878A-454F063F5FDD}">
      <dsp:nvSpPr>
        <dsp:cNvPr id="0" name=""/>
        <dsp:cNvSpPr/>
      </dsp:nvSpPr>
      <dsp:spPr>
        <a:xfrm>
          <a:off x="1278213" y="356273"/>
          <a:ext cx="763443" cy="763443"/>
        </a:xfrm>
        <a:prstGeom prst="ellips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Транзакция</a:t>
          </a:r>
        </a:p>
      </dsp:txBody>
      <dsp:txXfrm>
        <a:off x="1390017" y="468077"/>
        <a:ext cx="539835" cy="539835"/>
      </dsp:txXfrm>
    </dsp:sp>
    <dsp:sp modelId="{D667E541-BA86-4F79-85A5-A47DA40C1A47}">
      <dsp:nvSpPr>
        <dsp:cNvPr id="0" name=""/>
        <dsp:cNvSpPr/>
      </dsp:nvSpPr>
      <dsp:spPr>
        <a:xfrm>
          <a:off x="2058621" y="171689"/>
          <a:ext cx="763443" cy="763443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Транзакция</a:t>
          </a:r>
        </a:p>
      </dsp:txBody>
      <dsp:txXfrm>
        <a:off x="2170425" y="283493"/>
        <a:ext cx="539835" cy="539835"/>
      </dsp:txXfrm>
    </dsp:sp>
    <dsp:sp modelId="{70298D0F-E082-4714-9007-CB6501DF6F42}">
      <dsp:nvSpPr>
        <dsp:cNvPr id="0" name=""/>
        <dsp:cNvSpPr/>
      </dsp:nvSpPr>
      <dsp:spPr>
        <a:xfrm>
          <a:off x="938905" y="16965"/>
          <a:ext cx="2375156" cy="190012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2F2FD-353F-428C-B70C-FB9E421D13F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D85B0-F75C-4D3E-90B9-8EFF8231E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0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85B0-F75C-4D3E-90B9-8EFF8231E7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02BB0-C462-405A-AA98-89174B67AA2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75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3D69-785A-434F-854E-3C5999532581}" type="datetime1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3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5A57-F6E6-47C8-A402-AF1602F01D5D}" type="datetime1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5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445E-6902-451C-9D52-65F53E9420A1}" type="datetime1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9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0"/>
            <a:ext cx="12192000" cy="703263"/>
            <a:chOff x="0" y="0"/>
            <a:chExt cx="20105688" cy="1158875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0"/>
              <a:ext cx="20105688" cy="1158875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 eaLnBrk="1" hangingPunct="1">
                <a:defRPr/>
              </a:pPr>
              <a:endParaRPr lang="ru-RU" sz="1000" smtClean="0">
                <a:solidFill>
                  <a:srgbClr val="FFFFFF"/>
                </a:solidFill>
              </a:endParaRPr>
            </a:p>
          </p:txBody>
        </p:sp>
        <p:pic>
          <p:nvPicPr>
            <p:cNvPr id="6" name="Рисунок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4568" y="244475"/>
              <a:ext cx="68069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1975" y="1026839"/>
            <a:ext cx="11128268" cy="527089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286"/>
              </a:spcBef>
              <a:defRPr sz="1455">
                <a:latin typeface="Geometria"/>
                <a:cs typeface="Geometria"/>
              </a:defRPr>
            </a:lvl1pPr>
            <a:lvl2pPr marL="340337" indent="-171508">
              <a:spcBef>
                <a:spcPts val="286"/>
              </a:spcBef>
              <a:defRPr/>
            </a:lvl2pPr>
            <a:lvl3pPr marL="680675" indent="-171508">
              <a:spcBef>
                <a:spcPts val="286"/>
              </a:spcBef>
              <a:defRPr/>
            </a:lvl3pPr>
            <a:lvl4pPr marL="1023692" indent="-174188">
              <a:spcBef>
                <a:spcPts val="286"/>
              </a:spcBef>
              <a:defRPr/>
            </a:lvl4pPr>
            <a:lvl5pPr marL="1532858" indent="-171508">
              <a:spcBef>
                <a:spcPts val="286"/>
              </a:spcBef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1974" y="30805"/>
            <a:ext cx="10175125" cy="61514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2426" b="1">
                <a:solidFill>
                  <a:srgbClr val="FFFFFF"/>
                </a:solidFill>
                <a:latin typeface="Geometria"/>
                <a:cs typeface="Geometria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265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4D2F-6128-4B91-A844-C800FE182C75}" type="datetime1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7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81B9-1BDA-4C33-913B-426B7B05138B}" type="datetime1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B1C7-C9B1-4F8C-9A35-54F8CA5513C5}" type="datetime1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25DF-B0E5-4F6D-B526-A0D47235574A}" type="datetime1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02B6-39E5-4A38-A2A2-069DAF80AD71}" type="datetime1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9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6A9C-663B-418E-A374-F9B79C126811}" type="datetime1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3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4EFA-7676-4EF6-8A0B-18B02A2E4BFF}" type="datetime1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0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C4ED-2F58-4370-B367-A3E1F9F099E4}" type="datetime1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FE4C-ADB7-4ED7-999D-9927F3E8A66E}" type="datetime1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82E9-A784-43D3-9319-A117D746F9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88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rm.tander.ru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rm.tander.ru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i.magnit-info.ru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image" Target="../media/image5.svg"/><Relationship Id="rId5" Type="http://schemas.openxmlformats.org/officeDocument/2006/relationships/chart" Target="../charts/chart2.xml"/><Relationship Id="rId10" Type="http://schemas.openxmlformats.org/officeDocument/2006/relationships/image" Target="../media/image5.png"/><Relationship Id="rId4" Type="http://schemas.openxmlformats.org/officeDocument/2006/relationships/chart" Target="../charts/chart1.xml"/><Relationship Id="rId9" Type="http://schemas.openxmlformats.org/officeDocument/2006/relationships/chart" Target="../charts/chart6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98913F-E099-EB46-AAD6-7D0D964D6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-1"/>
            <a:ext cx="12192001" cy="6858001"/>
          </a:xfrm>
          <a:prstGeom prst="rect">
            <a:avLst/>
          </a:prstGeom>
        </p:spPr>
      </p:pic>
      <p:sp>
        <p:nvSpPr>
          <p:cNvPr id="8" name="Прямоугольник с одним скругленным углом 7"/>
          <p:cNvSpPr/>
          <p:nvPr/>
        </p:nvSpPr>
        <p:spPr>
          <a:xfrm flipV="1">
            <a:off x="0" y="0"/>
            <a:ext cx="5938345" cy="2809875"/>
          </a:xfrm>
          <a:prstGeom prst="round1Rect">
            <a:avLst>
              <a:gd name="adj" fmla="val 35144"/>
            </a:avLst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D9F9DA-FD83-6240-AC85-E439E8F37A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59" y="5860532"/>
            <a:ext cx="2095500" cy="419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100" y="427685"/>
            <a:ext cx="568214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spc="-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СТАТЬ </a:t>
            </a:r>
          </a:p>
          <a:p>
            <a:pPr>
              <a:lnSpc>
                <a:spcPct val="90000"/>
              </a:lnSpc>
            </a:pPr>
            <a:r>
              <a:rPr lang="ru-RU" sz="3600" b="1" spc="-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ПОСТАВЩИКОМ </a:t>
            </a:r>
          </a:p>
          <a:p>
            <a:pPr>
              <a:lnSpc>
                <a:spcPct val="90000"/>
              </a:lnSpc>
            </a:pPr>
            <a:r>
              <a:rPr lang="ru-RU" sz="3600" b="1" spc="-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«МАГНИТ»</a:t>
            </a:r>
            <a:endParaRPr lang="ru-RU" sz="3600" b="1" spc="-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482" y="120237"/>
            <a:ext cx="10597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СИСТЕМА ВЗАИМОДЕЙСТВИЯ С ПОТЕНЦИАЛЬНЫМИ ПАРТНЕРАМИ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0042" y="971359"/>
            <a:ext cx="4558086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kern="0" dirty="0">
                <a:solidFill>
                  <a:srgbClr val="C00000"/>
                </a:solidFill>
                <a:cs typeface="Arial"/>
              </a:rPr>
              <a:t>В фундаменте отношений со всеми партнерами - Кодекс добросовестных практик («Кодекс»),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который включает </a:t>
            </a:r>
            <a:r>
              <a:rPr lang="ru-RU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принципы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взаимного уважения и добросовестного поведения участников рынка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4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5792" y="986551"/>
            <a:ext cx="6064250" cy="12207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092"/>
              </a:spcAft>
              <a:buClr>
                <a:srgbClr val="E30613"/>
              </a:buClr>
              <a:buFont typeface="Wingdings" panose="05000000000000000000" pitchFamily="2" charset="2"/>
              <a:buChar char="§"/>
              <a:defRPr/>
            </a:pPr>
            <a:r>
              <a:rPr lang="ru-RU" sz="1698" kern="0" dirty="0">
                <a:latin typeface="Arial"/>
                <a:cs typeface="Arial"/>
              </a:rPr>
              <a:t>Единые правила работы для всех </a:t>
            </a:r>
            <a:r>
              <a:rPr lang="ru-RU" sz="1698" kern="0" dirty="0" smtClean="0">
                <a:latin typeface="Arial"/>
                <a:cs typeface="Arial"/>
              </a:rPr>
              <a:t>поставщиков</a:t>
            </a:r>
          </a:p>
          <a:p>
            <a:pPr marL="285750" indent="-285750">
              <a:spcBef>
                <a:spcPts val="0"/>
              </a:spcBef>
              <a:spcAft>
                <a:spcPts val="1092"/>
              </a:spcAft>
              <a:buClr>
                <a:srgbClr val="E30613"/>
              </a:buClr>
              <a:buFont typeface="Wingdings" panose="05000000000000000000" pitchFamily="2" charset="2"/>
              <a:buChar char="§"/>
              <a:defRPr/>
            </a:pPr>
            <a:r>
              <a:rPr lang="ru-RU" sz="1698" kern="0" dirty="0" smtClean="0">
                <a:latin typeface="Arial"/>
                <a:cs typeface="Arial"/>
              </a:rPr>
              <a:t>Официальный </a:t>
            </a:r>
            <a:r>
              <a:rPr lang="ru-RU" sz="1698" kern="0" dirty="0">
                <a:latin typeface="Arial"/>
                <a:cs typeface="Arial"/>
              </a:rPr>
              <a:t>корпоративный </a:t>
            </a:r>
            <a:r>
              <a:rPr lang="ru-RU" sz="1698" kern="0" dirty="0" smtClean="0">
                <a:latin typeface="Arial"/>
                <a:cs typeface="Arial"/>
              </a:rPr>
              <a:t>портал</a:t>
            </a:r>
          </a:p>
          <a:p>
            <a:pPr marL="285750" indent="-285750">
              <a:spcBef>
                <a:spcPts val="0"/>
              </a:spcBef>
              <a:spcAft>
                <a:spcPts val="1092"/>
              </a:spcAft>
              <a:buClr>
                <a:srgbClr val="E30613"/>
              </a:buClr>
              <a:buFont typeface="Wingdings" panose="05000000000000000000" pitchFamily="2" charset="2"/>
              <a:buChar char="§"/>
              <a:defRPr/>
            </a:pPr>
            <a:r>
              <a:rPr lang="ru-RU" sz="1698" kern="0" dirty="0" smtClean="0">
                <a:latin typeface="Arial"/>
                <a:cs typeface="Arial"/>
              </a:rPr>
              <a:t>Правила </a:t>
            </a:r>
            <a:r>
              <a:rPr lang="ru-RU" sz="1698" kern="0" dirty="0">
                <a:latin typeface="Arial"/>
                <a:cs typeface="Arial"/>
              </a:rPr>
              <a:t>заполнения форм</a:t>
            </a:r>
          </a:p>
        </p:txBody>
      </p:sp>
      <p:pic>
        <p:nvPicPr>
          <p:cNvPr id="7" name="Picture 5" descr="photo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11560" r="9290" b="14948"/>
          <a:stretch>
            <a:fillRect/>
          </a:stretch>
        </p:blipFill>
        <p:spPr bwMode="auto">
          <a:xfrm>
            <a:off x="6416194" y="3267436"/>
            <a:ext cx="567848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705638" y="2525880"/>
            <a:ext cx="3889939" cy="622915"/>
          </a:xfrm>
          <a:prstGeom prst="rect">
            <a:avLst/>
          </a:prstGeom>
        </p:spPr>
        <p:txBody>
          <a:bodyPr lIns="0" tIns="0" rIns="0" bIns="0"/>
          <a:lstStyle/>
          <a:p>
            <a:pPr marL="311871" indent="-311871" defTabSz="554437">
              <a:spcBef>
                <a:spcPts val="303"/>
              </a:spcBef>
              <a:buClr>
                <a:srgbClr val="E30613"/>
              </a:buClr>
              <a:defRPr/>
            </a:pPr>
            <a:r>
              <a:rPr lang="ru-RU" sz="3200" dirty="0" smtClean="0">
                <a:solidFill>
                  <a:prstClr val="black"/>
                </a:solidFill>
                <a:hlinkClick r:id="rId3"/>
              </a:rPr>
              <a:t>https://srm.tander.ru/</a:t>
            </a:r>
            <a:endParaRPr lang="ru-RU" sz="3200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535792" y="3446197"/>
            <a:ext cx="6360171" cy="274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136" indent="-285750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latin typeface="Arial"/>
                <a:cs typeface="Arial"/>
              </a:rPr>
              <a:t>официальное </a:t>
            </a:r>
            <a:r>
              <a:rPr lang="ru-RU" sz="1400" kern="0" dirty="0" smtClean="0">
                <a:latin typeface="Arial"/>
                <a:cs typeface="Arial"/>
              </a:rPr>
              <a:t>письмо</a:t>
            </a:r>
          </a:p>
          <a:p>
            <a:pPr marL="70136" indent="-285750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latin typeface="Arial"/>
                <a:cs typeface="Arial"/>
              </a:rPr>
              <a:t>информацию </a:t>
            </a:r>
            <a:r>
              <a:rPr lang="ru-RU" sz="1400" kern="0" dirty="0">
                <a:latin typeface="Arial"/>
                <a:cs typeface="Arial"/>
              </a:rPr>
              <a:t>о представленности продукции по </a:t>
            </a:r>
            <a:r>
              <a:rPr lang="ru-RU" sz="1400" kern="0" dirty="0" smtClean="0">
                <a:latin typeface="Arial"/>
                <a:cs typeface="Arial"/>
              </a:rPr>
              <a:t>регионам</a:t>
            </a:r>
          </a:p>
          <a:p>
            <a:pPr marL="70136" indent="-285750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latin typeface="Arial"/>
                <a:cs typeface="Arial"/>
              </a:rPr>
              <a:t>доля </a:t>
            </a:r>
            <a:r>
              <a:rPr lang="ru-RU" sz="1400" kern="0" dirty="0">
                <a:latin typeface="Arial"/>
                <a:cs typeface="Arial"/>
              </a:rPr>
              <a:t>поставщика на </a:t>
            </a:r>
            <a:r>
              <a:rPr lang="ru-RU" sz="1400" kern="0" dirty="0" smtClean="0">
                <a:latin typeface="Arial"/>
                <a:cs typeface="Arial"/>
              </a:rPr>
              <a:t>рынке</a:t>
            </a:r>
          </a:p>
          <a:p>
            <a:pPr marL="70136" indent="-285750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latin typeface="Arial"/>
                <a:cs typeface="Arial"/>
              </a:rPr>
              <a:t>рейтинги </a:t>
            </a:r>
            <a:r>
              <a:rPr lang="ru-RU" sz="1400" kern="0" dirty="0">
                <a:latin typeface="Arial"/>
                <a:cs typeface="Arial"/>
              </a:rPr>
              <a:t>продаж </a:t>
            </a:r>
            <a:r>
              <a:rPr lang="ru-RU" sz="1400" kern="0" dirty="0" smtClean="0">
                <a:latin typeface="Arial"/>
                <a:cs typeface="Arial"/>
              </a:rPr>
              <a:t>продукции</a:t>
            </a:r>
          </a:p>
          <a:p>
            <a:pPr marL="70136" indent="-285750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latin typeface="Arial"/>
                <a:cs typeface="Arial"/>
              </a:rPr>
              <a:t>возможная </a:t>
            </a:r>
            <a:r>
              <a:rPr lang="ru-RU" sz="1400" kern="0" dirty="0">
                <a:latin typeface="Arial"/>
                <a:cs typeface="Arial"/>
              </a:rPr>
              <a:t>география </a:t>
            </a:r>
            <a:r>
              <a:rPr lang="ru-RU" sz="1400" kern="0" dirty="0" smtClean="0">
                <a:latin typeface="Arial"/>
                <a:cs typeface="Arial"/>
              </a:rPr>
              <a:t>поставок</a:t>
            </a:r>
          </a:p>
          <a:p>
            <a:pPr marL="70136" indent="-285750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latin typeface="Arial"/>
                <a:cs typeface="Arial"/>
              </a:rPr>
              <a:t>прайс-листы продукции</a:t>
            </a:r>
          </a:p>
          <a:p>
            <a:pPr marL="70136" indent="-285750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latin typeface="Arial"/>
                <a:cs typeface="Arial"/>
              </a:rPr>
              <a:t>наглядные </a:t>
            </a:r>
            <a:r>
              <a:rPr lang="ru-RU" sz="1400" kern="0" dirty="0">
                <a:latin typeface="Arial"/>
                <a:cs typeface="Arial"/>
              </a:rPr>
              <a:t>материалы, демонстрирующие внешний вид продукта 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7388" y="2580470"/>
            <a:ext cx="4799013" cy="568325"/>
          </a:xfrm>
          <a:prstGeom prst="round2DiagRect">
            <a:avLst>
              <a:gd name="adj1" fmla="val 34943"/>
              <a:gd name="adj2" fmla="val 0"/>
            </a:avLst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54437"/>
            <a:r>
              <a:rPr lang="ru-RU" sz="1940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ПРЕДЛОЖЕНИЕ ДОЛЖНО СОДЕРЖАТЬ</a:t>
            </a:r>
            <a:endParaRPr lang="ru-RU" sz="1940" b="1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768" y="118362"/>
            <a:ext cx="8230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ПРАВИЛА ВХОДА И ОТБОРА НОВЫХ ПОСТАВЩИКОВ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43656" y="1230878"/>
            <a:ext cx="695441" cy="722113"/>
            <a:chOff x="12936726" y="3124190"/>
            <a:chExt cx="1557826" cy="1617140"/>
          </a:xfrm>
        </p:grpSpPr>
        <p:sp>
          <p:nvSpPr>
            <p:cNvPr id="5" name="Oval 39"/>
            <p:cNvSpPr/>
            <p:nvPr/>
          </p:nvSpPr>
          <p:spPr>
            <a:xfrm>
              <a:off x="12936726" y="3166058"/>
              <a:ext cx="1557371" cy="1559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 eaLnBrk="1" hangingPunct="1">
                <a:defRPr/>
              </a:pPr>
              <a:endParaRPr lang="ru-RU" sz="1000" smtClean="0">
                <a:solidFill>
                  <a:srgbClr val="FFFFFF"/>
                </a:solidFill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 bwMode="auto">
            <a:xfrm>
              <a:off x="13140886" y="3124190"/>
              <a:ext cx="1122877" cy="161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55403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 marL="11430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 marL="16002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 marL="20574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25146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29718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34290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38862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25"/>
                </a:spcBef>
                <a:buFontTx/>
                <a:buNone/>
              </a:pPr>
              <a:r>
                <a:rPr lang="ru-RU" altLang="ru-RU" b="1" dirty="0">
                  <a:solidFill>
                    <a:srgbClr val="E30613"/>
                  </a:solidFill>
                  <a:latin typeface="Geometria" pitchFamily="-112" charset="0"/>
                </a:rPr>
                <a:t>1</a:t>
              </a:r>
              <a:endParaRPr lang="en-US" altLang="ru-RU" b="1" dirty="0">
                <a:solidFill>
                  <a:srgbClr val="E30613"/>
                </a:solidFill>
                <a:latin typeface="Geometria" pitchFamily="-112" charset="0"/>
              </a:endParaRPr>
            </a:p>
          </p:txBody>
        </p:sp>
      </p:grp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1574711" y="1244506"/>
            <a:ext cx="3121714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554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37931725" indent="-37474525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>
              <a:lnSpc>
                <a:spcPct val="100000"/>
              </a:lnSpc>
              <a:spcBef>
                <a:spcPts val="725"/>
              </a:spcBef>
              <a:buNone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Размещение коммерческого предложения на портале </a:t>
            </a:r>
            <a:r>
              <a:rPr lang="en-US" altLang="ru-RU" sz="1800" b="1" dirty="0" smtClean="0">
                <a:latin typeface="+mn-lt"/>
                <a:cs typeface="Arial" panose="020B0604020202020204" pitchFamily="34" charset="0"/>
              </a:rPr>
              <a:t>SRM</a:t>
            </a: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+mn-lt"/>
                <a:hlinkClick r:id="rId2"/>
              </a:rPr>
              <a:t>https</a:t>
            </a:r>
            <a:r>
              <a:rPr lang="ru-RU" sz="1800" dirty="0">
                <a:solidFill>
                  <a:prstClr val="black"/>
                </a:solidFill>
                <a:latin typeface="+mn-lt"/>
                <a:hlinkClick r:id="rId2"/>
              </a:rPr>
              <a:t>://srm.tander.ru/</a:t>
            </a:r>
            <a:endParaRPr lang="ru-RU" sz="1800" kern="0" dirty="0">
              <a:solidFill>
                <a:prstClr val="black"/>
              </a:solidFill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FontTx/>
              <a:buNone/>
            </a:pPr>
            <a:endParaRPr lang="ru-RU" altLang="ru-RU" sz="18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607130" y="2316498"/>
            <a:ext cx="3175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554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37931725" indent="-37474525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Изучение КП сотрудниками Магнит </a:t>
            </a:r>
            <a:br>
              <a:rPr lang="ru-RU" alt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altLang="ru-RU" sz="1800" dirty="0" smtClean="0">
                <a:latin typeface="+mn-lt"/>
                <a:cs typeface="Arial" panose="020B0604020202020204" pitchFamily="34" charset="0"/>
              </a:rPr>
              <a:t>до 45 рабочих дней</a:t>
            </a:r>
            <a:endParaRPr lang="en-US" altLang="ru-RU" sz="1800" dirty="0">
              <a:solidFill>
                <a:srgbClr val="E3061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612073" y="3547724"/>
            <a:ext cx="26321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554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37931725" indent="-37474525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Предоставление образцов </a:t>
            </a:r>
            <a:r>
              <a:rPr lang="ru-RU" altLang="ru-RU" sz="1800" dirty="0" smtClean="0">
                <a:latin typeface="+mn-lt"/>
                <a:cs typeface="Arial" panose="020B0604020202020204" pitchFamily="34" charset="0"/>
              </a:rPr>
              <a:t>(по запросу)</a:t>
            </a:r>
            <a:endParaRPr lang="en-US" altLang="ru-RU" sz="1800" dirty="0">
              <a:solidFill>
                <a:srgbClr val="E3061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1626" y="791689"/>
            <a:ext cx="2743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ЭТАПЫ ЗАКЛЮЧЕНИЯ ДОГОВОРА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1662616" y="4493796"/>
            <a:ext cx="3176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554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37931725" indent="-37474525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Анализ образцов и КП в целом по соотношению «цена-качество»</a:t>
            </a:r>
            <a:br>
              <a:rPr lang="ru-RU" alt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altLang="ru-RU" sz="1800" dirty="0" smtClean="0">
                <a:latin typeface="+mn-lt"/>
                <a:cs typeface="Arial" panose="020B0604020202020204" pitchFamily="34" charset="0"/>
              </a:rPr>
              <a:t>до 3 месяцев</a:t>
            </a:r>
            <a:endParaRPr lang="en-US" altLang="ru-RU" sz="1800" dirty="0">
              <a:solidFill>
                <a:srgbClr val="E3061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6116707" y="1069923"/>
            <a:ext cx="5559378" cy="160043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cs typeface="Arial"/>
              </a:rPr>
              <a:t>официальное письмо</a:t>
            </a: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cs typeface="Arial"/>
              </a:rPr>
              <a:t>представленность по </a:t>
            </a:r>
            <a:r>
              <a:rPr lang="ru-RU" sz="1400" kern="0" dirty="0">
                <a:cs typeface="Arial"/>
              </a:rPr>
              <a:t>регионам</a:t>
            </a: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cs typeface="Arial"/>
              </a:rPr>
              <a:t>доля поставщика на рынке</a:t>
            </a: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cs typeface="Arial"/>
              </a:rPr>
              <a:t>рейтинги продаж </a:t>
            </a:r>
            <a:r>
              <a:rPr lang="ru-RU" sz="1400" kern="0" dirty="0" smtClean="0">
                <a:cs typeface="Arial"/>
              </a:rPr>
              <a:t>продукции</a:t>
            </a: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1400" kern="0" dirty="0"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1400" kern="0" dirty="0" smtClean="0"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ru-RU" sz="1400" kern="0" dirty="0"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cs typeface="Arial"/>
              </a:rPr>
              <a:t>география </a:t>
            </a:r>
            <a:r>
              <a:rPr lang="ru-RU" sz="1400" kern="0" dirty="0">
                <a:cs typeface="Arial"/>
              </a:rPr>
              <a:t>поставок</a:t>
            </a: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cs typeface="Arial"/>
              </a:rPr>
              <a:t>прайс-листы</a:t>
            </a:r>
            <a:endParaRPr lang="ru-RU" sz="1400" kern="0" dirty="0"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cs typeface="Arial"/>
              </a:rPr>
              <a:t>наглядные </a:t>
            </a:r>
            <a:r>
              <a:rPr lang="ru-RU" sz="1400" kern="0" dirty="0" smtClean="0">
                <a:cs typeface="Arial"/>
              </a:rPr>
              <a:t>материалы</a:t>
            </a:r>
            <a:endParaRPr lang="ru-RU" sz="1400" kern="0" dirty="0">
              <a:cs typeface="Arial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793742" y="1271632"/>
            <a:ext cx="1001176" cy="59285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1683338" y="5863154"/>
            <a:ext cx="24304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54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37931725" indent="-37474525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 defTabSz="5540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defTabSz="5540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>
              <a:lnSpc>
                <a:spcPct val="100000"/>
              </a:lnSpc>
              <a:spcBef>
                <a:spcPts val="725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Заключение договора </a:t>
            </a:r>
            <a:endParaRPr lang="en-US" altLang="ru-RU" sz="18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778997" y="2340649"/>
            <a:ext cx="1001176" cy="59285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6"/>
          <p:cNvSpPr/>
          <p:nvPr/>
        </p:nvSpPr>
        <p:spPr>
          <a:xfrm>
            <a:off x="6116707" y="2133284"/>
            <a:ext cx="3113403" cy="16004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sz="1400" b="1" kern="0" dirty="0" smtClean="0">
                <a:solidFill>
                  <a:srgbClr val="C00000"/>
                </a:solidFill>
                <a:cs typeface="Arial"/>
              </a:rPr>
              <a:t>Преимущества для поставщика:</a:t>
            </a:r>
            <a:endParaRPr lang="ru-RU" sz="1400" b="1" kern="0" dirty="0">
              <a:solidFill>
                <a:srgbClr val="C00000"/>
              </a:solidFill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cs typeface="Arial"/>
              </a:rPr>
              <a:t>собственное производство и </a:t>
            </a:r>
            <a:r>
              <a:rPr lang="ru-RU" sz="1400" kern="0" dirty="0" smtClean="0">
                <a:cs typeface="Arial"/>
              </a:rPr>
              <a:t>склад </a:t>
            </a:r>
            <a:endParaRPr lang="ru-RU" sz="1400" kern="0" dirty="0"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cs typeface="Arial"/>
              </a:rPr>
              <a:t>постоянный товарный запас</a:t>
            </a: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cs typeface="Arial"/>
              </a:rPr>
              <a:t>EDI </a:t>
            </a: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cs typeface="Arial"/>
              </a:rPr>
              <a:t>транспортно-логистическая инфраструктура</a:t>
            </a: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cs typeface="Arial"/>
              </a:rPr>
              <a:t>Практики устойчивого развития</a:t>
            </a:r>
          </a:p>
        </p:txBody>
      </p:sp>
      <p:sp>
        <p:nvSpPr>
          <p:cNvPr id="19" name="Rectangle 6"/>
          <p:cNvSpPr/>
          <p:nvPr/>
        </p:nvSpPr>
        <p:spPr>
          <a:xfrm>
            <a:off x="9149888" y="2160694"/>
            <a:ext cx="2847986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sz="1400" b="1" kern="0" dirty="0" smtClean="0">
                <a:solidFill>
                  <a:srgbClr val="C00000"/>
                </a:solidFill>
                <a:cs typeface="Arial"/>
              </a:rPr>
              <a:t>Возможные причины отказа:</a:t>
            </a:r>
            <a:endParaRPr lang="ru-RU" sz="1400" b="1" kern="0" dirty="0">
              <a:solidFill>
                <a:srgbClr val="C00000"/>
              </a:solidFill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cs typeface="Arial"/>
              </a:rPr>
              <a:t>наполненность ассортиментной </a:t>
            </a:r>
            <a:r>
              <a:rPr lang="ru-RU" sz="1400" kern="0" dirty="0" smtClean="0">
                <a:cs typeface="Arial"/>
              </a:rPr>
              <a:t>матрицы Магнит</a:t>
            </a:r>
            <a:endParaRPr lang="ru-RU" sz="1400" kern="0" dirty="0"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cs typeface="Arial"/>
              </a:rPr>
              <a:t>несоответствие КП условиям отбора</a:t>
            </a:r>
            <a:endParaRPr lang="ru-RU" sz="1400" kern="0" dirty="0">
              <a:cs typeface="Arial"/>
            </a:endParaRPr>
          </a:p>
          <a:p>
            <a:pPr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 smtClean="0">
                <a:cs typeface="Arial"/>
              </a:rPr>
              <a:t>недостоверная информация </a:t>
            </a:r>
            <a:endParaRPr lang="ru-RU" sz="1400" kern="0" dirty="0">
              <a:cs typeface="Arial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525761" y="2321953"/>
            <a:ext cx="695441" cy="722113"/>
            <a:chOff x="12936726" y="3124190"/>
            <a:chExt cx="1557826" cy="1617140"/>
          </a:xfrm>
        </p:grpSpPr>
        <p:sp>
          <p:nvSpPr>
            <p:cNvPr id="21" name="Oval 39"/>
            <p:cNvSpPr/>
            <p:nvPr/>
          </p:nvSpPr>
          <p:spPr>
            <a:xfrm>
              <a:off x="12936726" y="3166058"/>
              <a:ext cx="1557371" cy="1559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 eaLnBrk="1" hangingPunct="1">
                <a:defRPr/>
              </a:pPr>
              <a:endParaRPr lang="ru-RU" sz="100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Text Placeholder 2"/>
            <p:cNvSpPr txBox="1">
              <a:spLocks/>
            </p:cNvSpPr>
            <p:nvPr/>
          </p:nvSpPr>
          <p:spPr bwMode="auto">
            <a:xfrm>
              <a:off x="13140886" y="3124190"/>
              <a:ext cx="1122877" cy="161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55403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 marL="11430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 marL="16002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 marL="20574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25146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29718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34290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38862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25"/>
                </a:spcBef>
                <a:buFontTx/>
                <a:buNone/>
              </a:pPr>
              <a:r>
                <a:rPr lang="ru-RU" altLang="ru-RU" b="1" dirty="0" smtClean="0">
                  <a:solidFill>
                    <a:srgbClr val="E30613"/>
                  </a:solidFill>
                  <a:latin typeface="Geometria" pitchFamily="-112" charset="0"/>
                </a:rPr>
                <a:t>2</a:t>
              </a:r>
              <a:endParaRPr lang="en-US" altLang="ru-RU" b="1" dirty="0">
                <a:solidFill>
                  <a:srgbClr val="E30613"/>
                </a:solidFill>
                <a:latin typeface="Geometria" pitchFamily="-112" charset="0"/>
              </a:endParaRPr>
            </a:p>
          </p:txBody>
        </p:sp>
      </p:grpSp>
      <p:grpSp>
        <p:nvGrpSpPr>
          <p:cNvPr id="23" name="Group 40"/>
          <p:cNvGrpSpPr>
            <a:grpSpLocks/>
          </p:cNvGrpSpPr>
          <p:nvPr/>
        </p:nvGrpSpPr>
        <p:grpSpPr bwMode="auto">
          <a:xfrm>
            <a:off x="525761" y="3451312"/>
            <a:ext cx="695441" cy="722113"/>
            <a:chOff x="12936726" y="3124190"/>
            <a:chExt cx="1557826" cy="1617140"/>
          </a:xfrm>
        </p:grpSpPr>
        <p:sp>
          <p:nvSpPr>
            <p:cNvPr id="24" name="Oval 39"/>
            <p:cNvSpPr/>
            <p:nvPr/>
          </p:nvSpPr>
          <p:spPr>
            <a:xfrm>
              <a:off x="12936726" y="3166058"/>
              <a:ext cx="1557371" cy="1559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 eaLnBrk="1" hangingPunct="1">
                <a:defRPr/>
              </a:pPr>
              <a:endParaRPr lang="ru-RU" sz="1000" smtClean="0">
                <a:solidFill>
                  <a:srgbClr val="FFFFFF"/>
                </a:solidFill>
              </a:endParaRPr>
            </a:p>
          </p:txBody>
        </p:sp>
        <p:sp>
          <p:nvSpPr>
            <p:cNvPr id="25" name="Text Placeholder 2"/>
            <p:cNvSpPr txBox="1">
              <a:spLocks/>
            </p:cNvSpPr>
            <p:nvPr/>
          </p:nvSpPr>
          <p:spPr bwMode="auto">
            <a:xfrm>
              <a:off x="13140886" y="3124190"/>
              <a:ext cx="1122877" cy="161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55403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 marL="11430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 marL="16002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 marL="20574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25146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29718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34290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38862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25"/>
                </a:spcBef>
                <a:buFontTx/>
                <a:buNone/>
              </a:pPr>
              <a:r>
                <a:rPr lang="ru-RU" altLang="ru-RU" b="1" dirty="0" smtClean="0">
                  <a:solidFill>
                    <a:srgbClr val="E30613"/>
                  </a:solidFill>
                  <a:latin typeface="Geometria" pitchFamily="-112" charset="0"/>
                </a:rPr>
                <a:t>3</a:t>
              </a:r>
              <a:endParaRPr lang="en-US" altLang="ru-RU" b="1" dirty="0">
                <a:solidFill>
                  <a:srgbClr val="E30613"/>
                </a:solidFill>
                <a:latin typeface="Geometria" pitchFamily="-112" charset="0"/>
              </a:endParaRPr>
            </a:p>
          </p:txBody>
        </p:sp>
      </p:grpSp>
      <p:grpSp>
        <p:nvGrpSpPr>
          <p:cNvPr id="26" name="Group 40"/>
          <p:cNvGrpSpPr>
            <a:grpSpLocks/>
          </p:cNvGrpSpPr>
          <p:nvPr/>
        </p:nvGrpSpPr>
        <p:grpSpPr bwMode="auto">
          <a:xfrm>
            <a:off x="537712" y="4566613"/>
            <a:ext cx="695441" cy="722113"/>
            <a:chOff x="12936726" y="3124190"/>
            <a:chExt cx="1557826" cy="1617140"/>
          </a:xfrm>
        </p:grpSpPr>
        <p:sp>
          <p:nvSpPr>
            <p:cNvPr id="27" name="Oval 39"/>
            <p:cNvSpPr/>
            <p:nvPr/>
          </p:nvSpPr>
          <p:spPr>
            <a:xfrm>
              <a:off x="12936726" y="3166058"/>
              <a:ext cx="1557371" cy="1559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 eaLnBrk="1" hangingPunct="1">
                <a:defRPr/>
              </a:pPr>
              <a:endParaRPr lang="ru-RU" sz="1000" smtClean="0">
                <a:solidFill>
                  <a:srgbClr val="FFFFFF"/>
                </a:solidFill>
              </a:endParaRPr>
            </a:p>
          </p:txBody>
        </p:sp>
        <p:sp>
          <p:nvSpPr>
            <p:cNvPr id="28" name="Text Placeholder 2"/>
            <p:cNvSpPr txBox="1">
              <a:spLocks/>
            </p:cNvSpPr>
            <p:nvPr/>
          </p:nvSpPr>
          <p:spPr bwMode="auto">
            <a:xfrm>
              <a:off x="13140886" y="3124190"/>
              <a:ext cx="1122877" cy="161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55403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 marL="11430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 marL="16002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 marL="20574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25146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29718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34290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38862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25"/>
                </a:spcBef>
                <a:buFontTx/>
                <a:buNone/>
              </a:pPr>
              <a:r>
                <a:rPr lang="ru-RU" altLang="ru-RU" b="1" dirty="0" smtClean="0">
                  <a:solidFill>
                    <a:srgbClr val="E30613"/>
                  </a:solidFill>
                  <a:latin typeface="Geometria" pitchFamily="-112" charset="0"/>
                </a:rPr>
                <a:t>4</a:t>
              </a:r>
              <a:endParaRPr lang="en-US" altLang="ru-RU" b="1" dirty="0">
                <a:solidFill>
                  <a:srgbClr val="E30613"/>
                </a:solidFill>
                <a:latin typeface="Geometria" pitchFamily="-112" charset="0"/>
              </a:endParaRPr>
            </a:p>
          </p:txBody>
        </p:sp>
      </p:grp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543554" y="5655985"/>
            <a:ext cx="695441" cy="722113"/>
            <a:chOff x="12936726" y="3124190"/>
            <a:chExt cx="1557826" cy="1617140"/>
          </a:xfrm>
        </p:grpSpPr>
        <p:sp>
          <p:nvSpPr>
            <p:cNvPr id="30" name="Oval 39"/>
            <p:cNvSpPr/>
            <p:nvPr/>
          </p:nvSpPr>
          <p:spPr>
            <a:xfrm>
              <a:off x="12936726" y="3166058"/>
              <a:ext cx="1557371" cy="15595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 eaLnBrk="1" hangingPunct="1">
                <a:defRPr/>
              </a:pPr>
              <a:endParaRPr lang="ru-RU" sz="100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 bwMode="auto">
            <a:xfrm>
              <a:off x="13140886" y="3124190"/>
              <a:ext cx="1122877" cy="161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55403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1pPr>
              <a:lvl2pPr marL="37931725" indent="-37474525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2pPr>
              <a:lvl3pPr marL="11430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3pPr>
              <a:lvl4pPr marL="16002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4pPr>
              <a:lvl5pPr marL="2057400" indent="-228600" defTabSz="55403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5pPr>
              <a:lvl6pPr marL="25146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6pPr>
              <a:lvl7pPr marL="29718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7pPr>
              <a:lvl8pPr marL="34290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8pPr>
              <a:lvl9pPr marL="3886200" indent="-228600" defTabSz="55403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112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725"/>
                </a:spcBef>
                <a:buFontTx/>
                <a:buNone/>
              </a:pPr>
              <a:r>
                <a:rPr lang="ru-RU" altLang="ru-RU" b="1" dirty="0" smtClean="0">
                  <a:solidFill>
                    <a:srgbClr val="E30613"/>
                  </a:solidFill>
                  <a:latin typeface="Geometria" pitchFamily="-112" charset="0"/>
                </a:rPr>
                <a:t>5</a:t>
              </a:r>
              <a:endParaRPr lang="en-US" altLang="ru-RU" b="1" dirty="0">
                <a:solidFill>
                  <a:srgbClr val="E30613"/>
                </a:solidFill>
                <a:latin typeface="Geometria" pitchFamily="-112" charset="0"/>
              </a:endParaRPr>
            </a:p>
          </p:txBody>
        </p:sp>
      </p:grpSp>
      <p:sp>
        <p:nvSpPr>
          <p:cNvPr id="33" name="Стрелка вправо 32"/>
          <p:cNvSpPr/>
          <p:nvPr/>
        </p:nvSpPr>
        <p:spPr>
          <a:xfrm>
            <a:off x="4810896" y="4389331"/>
            <a:ext cx="1001176" cy="59285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6"/>
          <p:cNvSpPr/>
          <p:nvPr/>
        </p:nvSpPr>
        <p:spPr>
          <a:xfrm>
            <a:off x="6443067" y="4315573"/>
            <a:ext cx="5135758" cy="3077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ru-RU" sz="1400" b="1" kern="0" dirty="0" smtClean="0">
                <a:solidFill>
                  <a:srgbClr val="C00000"/>
                </a:solidFill>
                <a:cs typeface="Arial"/>
              </a:rPr>
              <a:t>Итоговое решение о заключении договора:</a:t>
            </a:r>
            <a:endParaRPr lang="ru-RU" sz="1400" kern="0" dirty="0">
              <a:solidFill>
                <a:srgbClr val="C00000"/>
              </a:solidFill>
              <a:cs typeface="Arial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668000" y="4977848"/>
            <a:ext cx="0" cy="1070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116707" y="6037247"/>
            <a:ext cx="155129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116707" y="4641855"/>
            <a:ext cx="2990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prstClr val="black"/>
                </a:solidFill>
                <a:cs typeface="Arial"/>
              </a:rPr>
              <a:t>КП отвечает требованиям Магнит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78382" y="4675573"/>
            <a:ext cx="142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9388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prstClr val="black"/>
                </a:solidFill>
                <a:cs typeface="Arial"/>
              </a:rPr>
              <a:t>КП </a:t>
            </a:r>
            <a:r>
              <a:rPr lang="ru-RU" sz="1400" kern="0" dirty="0" smtClean="0">
                <a:solidFill>
                  <a:prstClr val="black"/>
                </a:solidFill>
                <a:cs typeface="Arial"/>
              </a:rPr>
              <a:t>отклонено</a:t>
            </a:r>
            <a:endParaRPr lang="ru-RU" sz="1400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550113" y="5479705"/>
            <a:ext cx="1882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C00000"/>
              </a:buClr>
              <a:defRPr/>
            </a:pPr>
            <a:r>
              <a:rPr lang="ru-RU" sz="1400" kern="0" dirty="0">
                <a:solidFill>
                  <a:prstClr val="black"/>
                </a:solidFill>
                <a:cs typeface="Arial"/>
              </a:rPr>
              <a:t>КП </a:t>
            </a:r>
            <a:r>
              <a:rPr lang="ru-RU" sz="1400" kern="0" dirty="0" smtClean="0">
                <a:solidFill>
                  <a:prstClr val="black"/>
                </a:solidFill>
                <a:cs typeface="Arial"/>
              </a:rPr>
              <a:t>требует доработки</a:t>
            </a:r>
            <a:endParaRPr lang="ru-RU" sz="1400" kern="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42" name="Picture 46" descr="Icons-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66" y="5545916"/>
            <a:ext cx="9810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Прямая со стрелкой 44"/>
          <p:cNvCxnSpPr/>
          <p:nvPr/>
        </p:nvCxnSpPr>
        <p:spPr>
          <a:xfrm>
            <a:off x="10530648" y="4947426"/>
            <a:ext cx="0" cy="5641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269" y="86465"/>
            <a:ext cx="5849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EDI. </a:t>
            </a:r>
            <a:r>
              <a:rPr lang="ru-RU" sz="2800" b="1" dirty="0">
                <a:solidFill>
                  <a:schemeClr val="bg1"/>
                </a:solidFill>
              </a:rPr>
              <a:t>Электронный документооборот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7817" y="743180"/>
            <a:ext cx="1159053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Электронный 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обмен данными</a:t>
            </a:r>
            <a:r>
              <a:rPr lang="ru-RU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(EDI - </a:t>
            </a:r>
            <a:r>
              <a:rPr lang="ru-RU" b="1" dirty="0" err="1">
                <a:solidFill>
                  <a:srgbClr val="C00000"/>
                </a:solidFill>
                <a:ea typeface="Calibri" panose="020F0502020204030204" pitchFamily="34" charset="0"/>
              </a:rPr>
              <a:t>Electronic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ea typeface="Calibri" panose="020F0502020204030204" pitchFamily="34" charset="0"/>
              </a:rPr>
              <a:t>data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ea typeface="Calibri" panose="020F0502020204030204" pitchFamily="34" charset="0"/>
              </a:rPr>
              <a:t>interchange</a:t>
            </a: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</a:rPr>
              <a:t>)</a:t>
            </a:r>
            <a:r>
              <a:rPr lang="ru-RU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dirty="0">
                <a:ea typeface="Calibri" panose="020F0502020204030204" pitchFamily="34" charset="0"/>
              </a:rPr>
              <a:t>– обмен коммерческой информацией посредством передачи по электронным каналам связи данных в стандартизированном формате</a:t>
            </a:r>
            <a:r>
              <a:rPr lang="ru-RU" dirty="0" smtClean="0">
                <a:ea typeface="Calibri" panose="020F0502020204030204" pitchFamily="34" charset="0"/>
              </a:rPr>
              <a:t>.</a:t>
            </a:r>
            <a:endParaRPr lang="en-US" dirty="0" smtClean="0"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en-US" dirty="0"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Основная задача EDI</a:t>
            </a:r>
            <a:r>
              <a:rPr lang="ru-RU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ea typeface="Calibri" panose="020F0502020204030204" pitchFamily="34" charset="0"/>
              </a:rPr>
              <a:t>– заменить обмен информацией и документами, осуществляемый на бумажных носителях, стандартизированным электронным документооборотом между компьютерными сетями.</a:t>
            </a:r>
          </a:p>
          <a:p>
            <a:pPr marL="228600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</a:rPr>
              <a:t/>
            </a:r>
            <a:br>
              <a:rPr lang="ru-RU" dirty="0">
                <a:ea typeface="Calibri" panose="020F0502020204030204" pitchFamily="34" charset="0"/>
              </a:rPr>
            </a:br>
            <a:endParaRPr lang="ru-RU" dirty="0" smtClean="0"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28600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8600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</a:rPr>
              <a:t>Все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необходимые материалы, справочная информация по работе с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EDI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находится по ссылке </a:t>
            </a:r>
            <a:endParaRPr lang="ru-RU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a typeface="Calibri" panose="020F0502020204030204" pitchFamily="34" charset="0"/>
                <a:hlinkClick r:id="rId2"/>
              </a:rPr>
              <a:t>https</a:t>
            </a:r>
            <a:r>
              <a:rPr lang="ru-RU" u="sng" dirty="0">
                <a:solidFill>
                  <a:srgbClr val="000000"/>
                </a:solidFill>
                <a:ea typeface="Calibri" panose="020F0502020204030204" pitchFamily="34" charset="0"/>
                <a:hlinkClick r:id="rId2"/>
              </a:rPr>
              <a:t>://edi.magnit-info.ru</a:t>
            </a:r>
            <a:endParaRPr lang="ru-RU" dirty="0">
              <a:ea typeface="Calibri" panose="020F0502020204030204" pitchFamily="34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609" y="2609519"/>
            <a:ext cx="5715904" cy="23083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ПРЕИМУЩЕСТВА ОТ ИСПОЛЬЗОВАНИЯ EDI/ЭДО: </a:t>
            </a:r>
            <a:endParaRPr lang="ru-RU" sz="1600" dirty="0">
              <a:ea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на 80% сокращается время обработки каждого документа на всей цепочке «заказ-поставка</a:t>
            </a:r>
            <a:r>
              <a:rPr lang="ru-RU" dirty="0" smtClean="0">
                <a:ea typeface="Times New Roman" panose="02020603050405020304" pitchFamily="18" charset="0"/>
              </a:rPr>
              <a:t>»;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сокращается </a:t>
            </a:r>
            <a:r>
              <a:rPr lang="ru-RU" dirty="0">
                <a:ea typeface="Times New Roman" panose="02020603050405020304" pitchFamily="18" charset="0"/>
              </a:rPr>
              <a:t>количество ошибок во всем </a:t>
            </a:r>
            <a:r>
              <a:rPr lang="ru-RU" dirty="0" smtClean="0">
                <a:ea typeface="Times New Roman" panose="02020603050405020304" pitchFamily="18" charset="0"/>
              </a:rPr>
              <a:t>документообороте;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контролируются </a:t>
            </a:r>
            <a:r>
              <a:rPr lang="ru-RU" dirty="0">
                <a:ea typeface="Times New Roman" panose="02020603050405020304" pitchFamily="18" charset="0"/>
              </a:rPr>
              <a:t>статусы документов, фиксируется дата и время получения </a:t>
            </a:r>
            <a:r>
              <a:rPr lang="ru-RU" dirty="0" smtClean="0">
                <a:ea typeface="Times New Roman" panose="02020603050405020304" pitchFamily="18" charset="0"/>
              </a:rPr>
              <a:t>документов;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C00000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исключена </a:t>
            </a:r>
            <a:r>
              <a:rPr lang="ru-RU" dirty="0">
                <a:ea typeface="Times New Roman" panose="02020603050405020304" pitchFamily="18" charset="0"/>
              </a:rPr>
              <a:t>потеря </a:t>
            </a:r>
            <a:r>
              <a:rPr lang="ru-RU" dirty="0" smtClean="0">
                <a:ea typeface="Times New Roman" panose="02020603050405020304" pitchFamily="18" charset="0"/>
              </a:rPr>
              <a:t>документов.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6834413" y="3320817"/>
            <a:ext cx="578224" cy="8308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90537" y="3136081"/>
            <a:ext cx="394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повышается эффективность работы всей цепочки A11 в том числе за счет внедрения стандартов «GS1 </a:t>
            </a:r>
            <a:r>
              <a:rPr lang="ru-RU" dirty="0" err="1">
                <a:ea typeface="Times New Roman" panose="02020603050405020304" pitchFamily="18" charset="0"/>
              </a:rPr>
              <a:t>International</a:t>
            </a:r>
            <a:r>
              <a:rPr lang="ru-RU" dirty="0" smtClean="0">
                <a:ea typeface="Times New Roman" panose="02020603050405020304" pitchFamily="18" charset="0"/>
              </a:rPr>
              <a:t>»</a:t>
            </a:r>
            <a:endParaRPr lang="ru-RU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792" y="75828"/>
            <a:ext cx="4556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Управление ассортиментом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1546784" y="830293"/>
            <a:ext cx="1559188" cy="1559188"/>
          </a:xfrm>
          <a:prstGeom prst="ellipse">
            <a:avLst/>
          </a:prstGeom>
          <a:solidFill>
            <a:srgbClr val="F39DAA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5" name="Группа 4"/>
          <p:cNvGrpSpPr/>
          <p:nvPr/>
        </p:nvGrpSpPr>
        <p:grpSpPr>
          <a:xfrm>
            <a:off x="2326378" y="830293"/>
            <a:ext cx="8318838" cy="1559188"/>
            <a:chOff x="1188405" y="110228"/>
            <a:chExt cx="8318838" cy="15591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88405" y="110228"/>
              <a:ext cx="8318838" cy="15591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1188405" y="110228"/>
              <a:ext cx="8318838" cy="1559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Review</a:t>
              </a:r>
              <a:r>
                <a:rPr lang="ru-RU" sz="1800" b="1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ассортимента </a:t>
              </a:r>
              <a:r>
                <a:rPr lang="ru-RU" sz="1800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– полный пересмотр ассортимента категории</a:t>
              </a:r>
              <a:r>
                <a:rPr lang="en-US" sz="1800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.</a:t>
              </a:r>
              <a:endParaRPr lang="ru-RU" sz="18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Разработка планов по </a:t>
              </a:r>
              <a:r>
                <a:rPr lang="ru-RU" sz="1800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категории (1 раз в год)</a:t>
              </a:r>
              <a:r>
                <a:rPr lang="en-US" sz="1800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</a:t>
              </a:r>
              <a:endParaRPr lang="ru-RU" sz="18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1546784" y="2634032"/>
            <a:ext cx="1559188" cy="1559188"/>
          </a:xfrm>
          <a:prstGeom prst="ellipse">
            <a:avLst/>
          </a:prstGeom>
          <a:solidFill>
            <a:srgbClr val="F39DAA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7" name="Группа 6"/>
          <p:cNvGrpSpPr/>
          <p:nvPr/>
        </p:nvGrpSpPr>
        <p:grpSpPr>
          <a:xfrm>
            <a:off x="2326378" y="2634032"/>
            <a:ext cx="8318838" cy="1559188"/>
            <a:chOff x="1188405" y="1669416"/>
            <a:chExt cx="8318838" cy="155918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88405" y="1669416"/>
              <a:ext cx="8318838" cy="15591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188405" y="1669416"/>
              <a:ext cx="8318838" cy="1559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Плановое изменение ассортимента </a:t>
              </a:r>
              <a:r>
                <a:rPr lang="ru-RU" sz="1800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– пересмотр ассортимента категории. Ввод новинок, исключение неэффективного </a:t>
              </a:r>
              <a:r>
                <a:rPr lang="ru-RU" sz="1800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ассортимента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(1 раз в 1-3 месяца)</a:t>
              </a:r>
              <a:endParaRPr lang="ru-RU" sz="18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1548063" y="4468516"/>
            <a:ext cx="1559188" cy="1559188"/>
          </a:xfrm>
          <a:prstGeom prst="ellipse">
            <a:avLst/>
          </a:prstGeom>
          <a:solidFill>
            <a:srgbClr val="F39DAA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9" name="Группа 8"/>
          <p:cNvGrpSpPr/>
          <p:nvPr/>
        </p:nvGrpSpPr>
        <p:grpSpPr>
          <a:xfrm>
            <a:off x="2326378" y="4437769"/>
            <a:ext cx="8318838" cy="1559188"/>
            <a:chOff x="1188405" y="3228604"/>
            <a:chExt cx="8318838" cy="155918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88405" y="3228604"/>
              <a:ext cx="8318838" cy="15591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1188405" y="3228604"/>
              <a:ext cx="8318838" cy="1559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0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Экстренное изменение ассортимента </a:t>
              </a:r>
              <a:r>
                <a:rPr lang="ru-RU" sz="1800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– внеплановый ввод/вывод позиций, вызванный экстренными </a:t>
              </a:r>
              <a:r>
                <a:rPr lang="ru-RU" sz="1800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причинами (1 раз в месяц)</a:t>
              </a:r>
              <a:endParaRPr lang="ru-RU" sz="18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2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375" y="97097"/>
            <a:ext cx="7729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ФОРМИРОВАНИЕ АССОРТИМЕНТНОЙ МАТРИЦЫ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5ED430-9230-4164-B389-CB7CBA16F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198">
            <a:off x="3656501" y="2331595"/>
            <a:ext cx="525867" cy="526609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8B1A029-4F5A-4579-A1D2-07A8FF49DEB1}"/>
              </a:ext>
            </a:extLst>
          </p:cNvPr>
          <p:cNvGraphicFramePr/>
          <p:nvPr>
            <p:extLst/>
          </p:nvPr>
        </p:nvGraphicFramePr>
        <p:xfrm>
          <a:off x="8229963" y="1925700"/>
          <a:ext cx="4252967" cy="2714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DC1E14-2ED7-4E04-9D7E-291D0D7D06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01" y="854934"/>
            <a:ext cx="1312302" cy="1312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C784B6-2720-4986-8532-960ECCB21658}"/>
              </a:ext>
            </a:extLst>
          </p:cNvPr>
          <p:cNvSpPr txBox="1"/>
          <p:nvPr/>
        </p:nvSpPr>
        <p:spPr>
          <a:xfrm>
            <a:off x="3285775" y="1857684"/>
            <a:ext cx="1199413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5" dirty="0"/>
              <a:t>Плановые </a:t>
            </a:r>
            <a:br>
              <a:rPr lang="ru-RU" sz="1455" dirty="0"/>
            </a:br>
            <a:r>
              <a:rPr lang="ru-RU" sz="1455" dirty="0"/>
              <a:t>продажи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09B4B4-F14D-4D47-8056-38091A4D26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97" y="2210295"/>
            <a:ext cx="1072020" cy="1072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E9532B-ACC3-4A26-AAC4-8A71A36D67CF}"/>
              </a:ext>
            </a:extLst>
          </p:cNvPr>
          <p:cNvSpPr txBox="1"/>
          <p:nvPr/>
        </p:nvSpPr>
        <p:spPr>
          <a:xfrm>
            <a:off x="5603707" y="3063953"/>
            <a:ext cx="1171988" cy="540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55" dirty="0"/>
              <a:t>Возможные </a:t>
            </a:r>
            <a:br>
              <a:rPr lang="ru-RU" sz="1455" dirty="0"/>
            </a:br>
            <a:r>
              <a:rPr lang="ru-RU" sz="1455" dirty="0"/>
              <a:t>поставщики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0A7CAE-B193-4C06-91D5-623A1E98A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3416">
            <a:off x="5161468" y="3102572"/>
            <a:ext cx="525867" cy="526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8FD78B-0A9D-4F00-B63D-F826F1B41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7" y="2372418"/>
            <a:ext cx="944825" cy="9434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A4FEEC-7826-4C02-893C-69CA6186E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270">
            <a:off x="1785810" y="2842152"/>
            <a:ext cx="525867" cy="5266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461BF6-7975-4758-80F4-707A66BE7C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03" y="5177131"/>
            <a:ext cx="1006158" cy="10061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CE8AFB-6B7E-4193-A155-E0F554E7E530}"/>
              </a:ext>
            </a:extLst>
          </p:cNvPr>
          <p:cNvSpPr txBox="1"/>
          <p:nvPr/>
        </p:nvSpPr>
        <p:spPr>
          <a:xfrm>
            <a:off x="2353641" y="6208689"/>
            <a:ext cx="26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ЭТАЛОН, РАЗМЕР ПОЛКИ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F9F936-1E00-42AA-B3BA-89B74F1EA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1064">
            <a:off x="3969994" y="4843000"/>
            <a:ext cx="525867" cy="526609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1FBF6D85-7368-40AB-AED6-948F7E1D3F78}"/>
              </a:ext>
            </a:extLst>
          </p:cNvPr>
          <p:cNvSpPr/>
          <p:nvPr/>
        </p:nvSpPr>
        <p:spPr>
          <a:xfrm>
            <a:off x="504864" y="1120873"/>
            <a:ext cx="6561499" cy="36829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D6BD53-9001-4A9B-96EF-E4A4FB24A1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0" y="2391728"/>
            <a:ext cx="1049204" cy="10506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2D5257-34F1-473D-9F39-46B4063D4E74}"/>
              </a:ext>
            </a:extLst>
          </p:cNvPr>
          <p:cNvSpPr txBox="1"/>
          <p:nvPr/>
        </p:nvSpPr>
        <p:spPr>
          <a:xfrm>
            <a:off x="1052474" y="1221098"/>
            <a:ext cx="870442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98" b="1" dirty="0">
                <a:solidFill>
                  <a:srgbClr val="C00000"/>
                </a:solidFill>
              </a:rPr>
              <a:t>СУАГ</a:t>
            </a:r>
            <a:endParaRPr lang="ru-RU" sz="1455" b="1" dirty="0">
              <a:solidFill>
                <a:srgbClr val="C00000"/>
              </a:solidFill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B1FEAEE7-EB44-4114-B45E-A6BE0A438A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41496" y="2917070"/>
          <a:ext cx="2613580" cy="1474022"/>
        </p:xfrm>
        <a:graphic>
          <a:graphicData uri="http://schemas.openxmlformats.org/drawingml/2006/table">
            <a:tbl>
              <a:tblPr/>
              <a:tblGrid>
                <a:gridCol w="2345435">
                  <a:extLst>
                    <a:ext uri="{9D8B030D-6E8A-4147-A177-3AD203B41FA5}">
                      <a16:colId xmlns:a16="http://schemas.microsoft.com/office/drawing/2014/main" val="11615854"/>
                    </a:ext>
                  </a:extLst>
                </a:gridCol>
                <a:gridCol w="268145">
                  <a:extLst>
                    <a:ext uri="{9D8B030D-6E8A-4147-A177-3AD203B41FA5}">
                      <a16:colId xmlns:a16="http://schemas.microsoft.com/office/drawing/2014/main" val="275863004"/>
                    </a:ext>
                  </a:extLst>
                </a:gridCol>
              </a:tblGrid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товарной позиции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Ранг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8688432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ASTORIA Соус майонезный Сырный 233г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84857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ASTORIA Соус майонезный Сливочно-Чесночный 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5831127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ASTORIA Соус майонезный сметанный с грибами 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296166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HEINZ Соус Сырный д/пак 230г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427020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HEINZ Соус Цезарь д/пак 230г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403915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CALVE Соус сливочно-чесночный 230г 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2938938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CALVE Соус Тартар 230г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373604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ASTORIA Соус майонезный лук со сметан 42%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7141298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MR.RICCO Соус грибной 510г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67863"/>
                  </a:ext>
                </a:extLst>
              </a:tr>
              <a:tr h="13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MR.RICCO Соус Сырный 510г</a:t>
                      </a:r>
                    </a:p>
                  </a:txBody>
                  <a:tcPr marL="4621" marR="4621" marT="4621" marB="0" anchor="b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621" marR="4621" marT="4621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996691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CB3164D-5565-4C39-A6F9-3512B8FF6D40}"/>
              </a:ext>
            </a:extLst>
          </p:cNvPr>
          <p:cNvSpPr txBox="1"/>
          <p:nvPr/>
        </p:nvSpPr>
        <p:spPr>
          <a:xfrm>
            <a:off x="3133093" y="4309012"/>
            <a:ext cx="1456673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5" dirty="0" smtClean="0"/>
              <a:t>Целевой ассортимент</a:t>
            </a:r>
            <a:endParaRPr lang="ru-RU" sz="1455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3520E5-956F-4815-8DC6-B0CE661898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02" y="1709661"/>
            <a:ext cx="877189" cy="8771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239B28-F97B-4E88-9C3E-6C056FD4CB35}"/>
              </a:ext>
            </a:extLst>
          </p:cNvPr>
          <p:cNvSpPr txBox="1"/>
          <p:nvPr/>
        </p:nvSpPr>
        <p:spPr>
          <a:xfrm>
            <a:off x="7592416" y="3215489"/>
            <a:ext cx="1275094" cy="111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34" dirty="0"/>
              <a:t>Сравнение </a:t>
            </a:r>
            <a:br>
              <a:rPr lang="ru-RU" sz="1334" dirty="0"/>
            </a:br>
            <a:r>
              <a:rPr lang="ru-RU" sz="1334" dirty="0"/>
              <a:t>целевого и </a:t>
            </a:r>
            <a:br>
              <a:rPr lang="ru-RU" sz="1334" dirty="0"/>
            </a:br>
            <a:r>
              <a:rPr lang="ru-RU" sz="1334" dirty="0"/>
              <a:t>фактического</a:t>
            </a:r>
            <a:br>
              <a:rPr lang="ru-RU" sz="1334" dirty="0"/>
            </a:br>
            <a:r>
              <a:rPr lang="ru-RU" sz="1334" dirty="0"/>
              <a:t>ассортиментов</a:t>
            </a:r>
          </a:p>
          <a:p>
            <a:pPr algn="ctr"/>
            <a:r>
              <a:rPr lang="ru-RU" sz="1334" dirty="0"/>
              <a:t>магазина</a:t>
            </a:r>
          </a:p>
        </p:txBody>
      </p:sp>
    </p:spTree>
    <p:extLst>
      <p:ext uri="{BB962C8B-B14F-4D97-AF65-F5344CB8AC3E}">
        <p14:creationId xmlns:p14="http://schemas.microsoft.com/office/powerpoint/2010/main" val="38721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39" y="1255695"/>
            <a:ext cx="4206118" cy="28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378" y="955261"/>
            <a:ext cx="8878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«МАГНИТ» ПРЕДЪЯВЛЯЕТ САМЫЕ СТРОГИЕ ТРЕБОВАНИЯ К КАЧЕСТВУ ЗАКУПАЕМЫХ ТОВАРОВ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15876" y="1490062"/>
            <a:ext cx="4340553" cy="76522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Продукция потенциального партнера проверяется на соответствие требованиям законодательных и нормативных документов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7677" y="1490062"/>
            <a:ext cx="1445514" cy="29532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этапе переговоров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15876" y="2365148"/>
            <a:ext cx="4340553" cy="76522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Проверка упаковки –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наличие полной и достоверной информации на русском языке о товаре и его изготовителе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15876" y="3240234"/>
            <a:ext cx="4340553" cy="76522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Проверка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наличия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у поставщиков документов, разрешающих производство и/или продажу, дистрибуцию товара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15876" y="4095841"/>
            <a:ext cx="4340553" cy="76522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Аудит производственных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площадок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28983" y="4951448"/>
            <a:ext cx="4340553" cy="76522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Регулярно проверяется качество товара (срок годности, характеристики, товарный вид, условия хранения) непосредственно в магазинах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87677" y="4545865"/>
            <a:ext cx="1445514" cy="11708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заключении договора и поставках в сеть</a:t>
            </a:r>
            <a:endParaRPr lang="ru-RU" sz="1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538695" y="4005458"/>
            <a:ext cx="3862819" cy="2129428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Clr>
                <a:srgbClr val="E30613"/>
              </a:buClr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Дополнительные инструменты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контроля качества: </a:t>
            </a:r>
          </a:p>
          <a:p>
            <a:pPr>
              <a:buClr>
                <a:srgbClr val="E30613"/>
              </a:buClr>
              <a:defRPr/>
            </a:pPr>
            <a:r>
              <a:rPr lang="ru-RU" sz="1600" dirty="0">
                <a:cs typeface="Arial" panose="020B0604020202020204" pitchFamily="34" charset="0"/>
              </a:rPr>
              <a:t> 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Дегустационная экспертиза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Лабораторные исследования товаров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Анализ обратной связи покупателей, поступающей на горячую линию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0378" y="90945"/>
            <a:ext cx="3200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Акцент на 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14900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804" y="86464"/>
            <a:ext cx="347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ФОКУС НА СВЕЖЕСТЬ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53650" y="2469954"/>
            <a:ext cx="2885440" cy="28854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Свежесть </a:t>
            </a:r>
            <a:r>
              <a:rPr lang="ru-RU" sz="2400" b="1" dirty="0"/>
              <a:t>товара на </a:t>
            </a:r>
            <a:r>
              <a:rPr lang="ru-RU" sz="2400" b="1" dirty="0" smtClean="0"/>
              <a:t>полке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8475" y="2102324"/>
            <a:ext cx="312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Дискретность поставок</a:t>
            </a:r>
          </a:p>
          <a:p>
            <a:pPr algn="ctr"/>
            <a:r>
              <a:rPr lang="ru-RU" dirty="0" smtClean="0"/>
              <a:t>(кол-во поставок в неделю)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3025" y="3051727"/>
            <a:ext cx="312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Логистическое плечо</a:t>
            </a:r>
          </a:p>
          <a:p>
            <a:pPr algn="ctr"/>
            <a:r>
              <a:rPr lang="ru-RU" dirty="0" smtClean="0"/>
              <a:t>(от заказа до прихода)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8475" y="4842950"/>
            <a:ext cx="312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Минимальная партия,</a:t>
            </a:r>
          </a:p>
          <a:p>
            <a:pPr algn="ctr"/>
            <a:r>
              <a:rPr lang="ru-RU" dirty="0" smtClean="0"/>
              <a:t>квант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19767" y="2627314"/>
            <a:ext cx="714515" cy="3120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615387" y="5051002"/>
            <a:ext cx="877104" cy="1839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339258" y="3534441"/>
            <a:ext cx="761019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5088" y="928825"/>
            <a:ext cx="476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ФАКТОРЫ, НА КОТОРЫЕ ВЛИЯЕТ ПОСТАВЩИК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290" y="3916022"/>
            <a:ext cx="312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Остаточный срок </a:t>
            </a:r>
          </a:p>
          <a:p>
            <a:pPr algn="ctr"/>
            <a:r>
              <a:rPr lang="ru-RU" dirty="0" smtClean="0"/>
              <a:t>годности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397711" y="4384680"/>
            <a:ext cx="761019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62207" y="928825"/>
            <a:ext cx="12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7726471" y="3338389"/>
            <a:ext cx="1001176" cy="100550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585221" y="3174010"/>
            <a:ext cx="3129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Увеличение продаж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Лояльность покупателей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Снижение потерь</a:t>
            </a:r>
            <a:endParaRPr lang="ru-RU" dirty="0"/>
          </a:p>
        </p:txBody>
      </p:sp>
      <p:sp>
        <p:nvSpPr>
          <p:cNvPr id="18" name="Oval 18"/>
          <p:cNvSpPr/>
          <p:nvPr/>
        </p:nvSpPr>
        <p:spPr>
          <a:xfrm>
            <a:off x="4161680" y="2210484"/>
            <a:ext cx="3469380" cy="3415787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 algn="ctr" eaLnBrk="1" hangingPunct="1">
              <a:defRPr/>
            </a:pPr>
            <a:endParaRPr lang="ru-RU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34" y="97097"/>
            <a:ext cx="7999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НАВСТРЕЧУ ДОБРОСОВЕСТНЫМ ПОСТАВЩИКАМ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277" y="1527172"/>
            <a:ext cx="110113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«Магнит» пересмотрел требования по </a:t>
            </a:r>
            <a:r>
              <a:rPr lang="ru-RU" sz="17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исполнению </a:t>
            </a:r>
            <a:r>
              <a:rPr lang="ru-RU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договорных </a:t>
            </a:r>
            <a:r>
              <a:rPr lang="ru-RU" sz="17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обязательств в </a:t>
            </a:r>
            <a:r>
              <a:rPr lang="ru-RU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текущей ситуации на </a:t>
            </a:r>
            <a:r>
              <a:rPr lang="ru-RU" sz="17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рынке и </a:t>
            </a:r>
            <a:r>
              <a:rPr lang="ru-RU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наличию объективных трудностей </a:t>
            </a:r>
            <a:r>
              <a:rPr lang="ru-RU" sz="17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</a:t>
            </a:r>
            <a:r>
              <a:rPr lang="ru-RU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поставщиков</a:t>
            </a:r>
            <a:endParaRPr kumimoji="0" lang="ru-RU" sz="1700" i="0" u="none" strike="noStrike" kern="0" cap="none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647122" y="2498313"/>
            <a:ext cx="252000" cy="252000"/>
          </a:xfrm>
          <a:prstGeom prst="flowChartConnector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3286" y="2450231"/>
            <a:ext cx="3251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Отказ от штрафных </a:t>
            </a:r>
            <a:r>
              <a:rPr lang="ru-RU" sz="1100" b="1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санкций к поставщикам в ситуациях невозможности исполнения ими своих обязательств по договору в связи с форс-мажорными </a:t>
            </a:r>
            <a:r>
              <a:rPr lang="ru-RU" sz="1100" b="1" dirty="0" smtClean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обстоятельствами.</a:t>
            </a:r>
            <a:endParaRPr lang="ru-RU" sz="1100" kern="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1289" y="2411878"/>
            <a:ext cx="30610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Отказ </a:t>
            </a:r>
            <a:r>
              <a:rPr lang="ru-RU" sz="1100" b="1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применения штрафных санкций к поставщикам, если 90% их поставок были выполнены без нарушений договорных обязательств.</a:t>
            </a:r>
            <a:endParaRPr lang="ru-RU" sz="1100" kern="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3285" y="3972976"/>
            <a:ext cx="2560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Уменьшен на </a:t>
            </a:r>
            <a:r>
              <a:rPr lang="ru-RU" sz="1100" b="1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50% размер штрафа в случае, если просрочка поставки товаров со сроком годности более 30 дней не превышает 5 рабочих дней. </a:t>
            </a:r>
            <a:endParaRPr lang="ru-RU" sz="1100" kern="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1905" y="3933894"/>
            <a:ext cx="28009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Рассматриваем </a:t>
            </a:r>
            <a:r>
              <a:rPr lang="ru-RU" sz="1100" b="1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 контрагентов об изменении цен в более короткие </a:t>
            </a:r>
            <a:r>
              <a:rPr lang="ru-RU" sz="1100" b="1" dirty="0" smtClean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сроки.</a:t>
            </a:r>
            <a:endParaRPr lang="ru-RU" sz="1100" kern="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451669" y="3957926"/>
            <a:ext cx="252000" cy="252000"/>
          </a:xfrm>
          <a:prstGeom prst="flowChartConnector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664229" y="3991877"/>
            <a:ext cx="252000" cy="252000"/>
          </a:xfrm>
          <a:prstGeom prst="flowChartConnector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406799" y="2460745"/>
            <a:ext cx="252000" cy="252000"/>
          </a:xfrm>
          <a:prstGeom prst="flowChartConnector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54DEB8-E83F-4F7D-8759-A4BBB988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t="28214" r="55014" b="14586"/>
          <a:stretch/>
        </p:blipFill>
        <p:spPr>
          <a:xfrm>
            <a:off x="7881102" y="2254280"/>
            <a:ext cx="3235698" cy="3580792"/>
          </a:xfrm>
          <a:custGeom>
            <a:avLst/>
            <a:gdLst>
              <a:gd name="connsiteX0" fmla="*/ 672692 w 3285590"/>
              <a:gd name="connsiteY0" fmla="*/ 0 h 3919513"/>
              <a:gd name="connsiteX1" fmla="*/ 3285590 w 3285590"/>
              <a:gd name="connsiteY1" fmla="*/ 0 h 3919513"/>
              <a:gd name="connsiteX2" fmla="*/ 3285590 w 3285590"/>
              <a:gd name="connsiteY2" fmla="*/ 3246821 h 3919513"/>
              <a:gd name="connsiteX3" fmla="*/ 2612898 w 3285590"/>
              <a:gd name="connsiteY3" fmla="*/ 3919513 h 3919513"/>
              <a:gd name="connsiteX4" fmla="*/ 0 w 3285590"/>
              <a:gd name="connsiteY4" fmla="*/ 3919513 h 3919513"/>
              <a:gd name="connsiteX5" fmla="*/ 0 w 3285590"/>
              <a:gd name="connsiteY5" fmla="*/ 672692 h 3919513"/>
              <a:gd name="connsiteX6" fmla="*/ 672692 w 3285590"/>
              <a:gd name="connsiteY6" fmla="*/ 0 h 391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5590" h="3919513">
                <a:moveTo>
                  <a:pt x="672692" y="0"/>
                </a:moveTo>
                <a:lnTo>
                  <a:pt x="3285590" y="0"/>
                </a:lnTo>
                <a:lnTo>
                  <a:pt x="3285590" y="3246821"/>
                </a:lnTo>
                <a:cubicBezTo>
                  <a:pt x="3285590" y="3618339"/>
                  <a:pt x="2984416" y="3919513"/>
                  <a:pt x="2612898" y="3919513"/>
                </a:cubicBezTo>
                <a:lnTo>
                  <a:pt x="0" y="3919513"/>
                </a:lnTo>
                <a:lnTo>
                  <a:pt x="0" y="672692"/>
                </a:lnTo>
                <a:cubicBezTo>
                  <a:pt x="0" y="301174"/>
                  <a:pt x="301174" y="0"/>
                  <a:pt x="6726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92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945" y="890640"/>
            <a:ext cx="4057713" cy="378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ru-RU" sz="2133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ЦЕЛЬ</a:t>
            </a:r>
            <a:endParaRPr lang="ru-RU" sz="16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sz="1867" dirty="0" smtClean="0">
                <a:cs typeface="Arial" panose="020B0604020202020204" pitchFamily="34" charset="0"/>
              </a:rPr>
              <a:t>Повышение </a:t>
            </a:r>
            <a:r>
              <a:rPr lang="ru-RU" sz="1867" dirty="0">
                <a:cs typeface="Arial" panose="020B0604020202020204" pitchFamily="34" charset="0"/>
              </a:rPr>
              <a:t>эффективности через общее планирование целей и действий, в том числе:</a:t>
            </a:r>
          </a:p>
          <a:p>
            <a:endParaRPr lang="ru-RU" sz="1867" dirty="0">
              <a:cs typeface="Arial" panose="020B0604020202020204" pitchFamily="34" charset="0"/>
            </a:endParaRPr>
          </a:p>
          <a:p>
            <a:pPr marL="287993" indent="-287993">
              <a:spcAft>
                <a:spcPts val="267"/>
              </a:spcAft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ru-RU" sz="1867" dirty="0">
                <a:cs typeface="Arial" panose="020B0604020202020204" pitchFamily="34" charset="0"/>
              </a:rPr>
              <a:t>работу с ассортиментом (в том числе с новинками);</a:t>
            </a:r>
          </a:p>
          <a:p>
            <a:pPr marL="287993" indent="-287993">
              <a:spcAft>
                <a:spcPts val="267"/>
              </a:spcAft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ru-RU" sz="1867" dirty="0">
                <a:cs typeface="Arial" panose="020B0604020202020204" pitchFamily="34" charset="0"/>
              </a:rPr>
              <a:t>повышение эффективности промо;</a:t>
            </a:r>
          </a:p>
          <a:p>
            <a:pPr marL="287993" indent="-287993">
              <a:spcAft>
                <a:spcPts val="267"/>
              </a:spcAft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ru-RU" sz="1867" dirty="0">
                <a:cs typeface="Arial" panose="020B0604020202020204" pitchFamily="34" charset="0"/>
              </a:rPr>
              <a:t>оптимальную логистику;</a:t>
            </a:r>
          </a:p>
          <a:p>
            <a:pPr marL="287993" indent="-287993">
              <a:spcAft>
                <a:spcPts val="267"/>
              </a:spcAft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ru-RU" sz="1867" dirty="0">
                <a:cs typeface="Arial" panose="020B0604020202020204" pitchFamily="34" charset="0"/>
              </a:rPr>
              <a:t>работу с потерями</a:t>
            </a:r>
          </a:p>
          <a:p>
            <a:pPr>
              <a:lnSpc>
                <a:spcPts val="2800"/>
              </a:lnSpc>
            </a:pPr>
            <a:endParaRPr lang="ru-RU" sz="1867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02001"/>
              </p:ext>
            </p:extLst>
          </p:nvPr>
        </p:nvGraphicFramePr>
        <p:xfrm>
          <a:off x="4917821" y="890640"/>
          <a:ext cx="7006657" cy="596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E2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</a:t>
                      </a:r>
                    </a:p>
                  </a:txBody>
                  <a:tcPr marL="3600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Установочная встреча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61">
                <a:tc>
                  <a:txBody>
                    <a:bodyPr/>
                    <a:lstStyle/>
                    <a:p>
                      <a:pPr marL="216000" indent="-216000" algn="r">
                        <a:spcAft>
                          <a:spcPts val="2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Char char="§"/>
                      </a:pP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spcAft>
                          <a:spcPts val="2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</a:p>
                    <a:p>
                      <a:pPr marL="216000" indent="-216000">
                        <a:spcAft>
                          <a:spcPts val="2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Механика</a:t>
                      </a:r>
                    </a:p>
                    <a:p>
                      <a:pPr marL="216000" indent="-216000">
                        <a:spcAft>
                          <a:spcPts val="2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Презентация шаблонов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разрезом данных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6000" indent="-216000">
                        <a:spcAft>
                          <a:spcPts val="2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проекта и их роли</a:t>
                      </a:r>
                    </a:p>
                  </a:txBody>
                  <a:tcPr marL="36000" marR="36000" marT="36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E2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</a:t>
                      </a:r>
                      <a:endParaRPr lang="ru-RU" sz="2000" b="1" kern="1200" dirty="0">
                        <a:solidFill>
                          <a:srgbClr val="E2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Обсуждение данных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37"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spcAft>
                          <a:spcPts val="3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None/>
                      </a:pP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3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Совместный обзор данных с предложенными целями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 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31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3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3200" b="1" kern="1200" dirty="0">
                          <a:solidFill>
                            <a:srgbClr val="E2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!</a:t>
                      </a:r>
                      <a:endParaRPr lang="ru-RU" sz="2400" b="1" kern="1200" dirty="0">
                        <a:solidFill>
                          <a:srgbClr val="E2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3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Акцент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первых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встреч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работе с ассортиментом</a:t>
                      </a:r>
                      <a:endParaRPr lang="ru-RU" sz="15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3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- зафиксировать 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целевую доходность контракта и 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300"/>
                        </a:spcAft>
                        <a:buClr>
                          <a:srgbClr val="E2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годовые приросты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выручки</a:t>
                      </a:r>
                    </a:p>
                  </a:txBody>
                  <a:tcPr marL="36000" marR="36000" marT="36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864402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E2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Специализированные встречи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5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E2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E2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Вопросы по направлениям: маркетинг, логистика и др.</a:t>
                      </a:r>
                    </a:p>
                  </a:txBody>
                  <a:tcPr marL="36000" marR="36000" marT="36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E2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04.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Срез результатов совместного бизнес - планирования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87">
                <a:tc>
                  <a:txBody>
                    <a:bodyPr/>
                    <a:lstStyle/>
                    <a:p>
                      <a:pPr algn="r"/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17" y="120020"/>
            <a:ext cx="7568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СОВМЕСТНОЕ РАЗВИТИЕ (</a:t>
            </a:r>
            <a:r>
              <a:rPr lang="en-US" sz="2800" b="1" dirty="0" smtClean="0">
                <a:solidFill>
                  <a:schemeClr val="bg1"/>
                </a:solidFill>
              </a:rPr>
              <a:t>JOINT BUSINESS PLAN)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4134" r="3651" b="6551"/>
          <a:stretch/>
        </p:blipFill>
        <p:spPr>
          <a:xfrm>
            <a:off x="593271" y="988828"/>
            <a:ext cx="10879226" cy="51886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3271" y="91193"/>
            <a:ext cx="7563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АНАЛИТИЧЕСКИЙ ПОРТАЛ ДЛЯ ПОСТАВЩИКОВ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294" y="118360"/>
            <a:ext cx="3010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МАГНИТ СЕГОДНЯ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одним скругленным углом 6"/>
          <p:cNvSpPr>
            <a:spLocks/>
          </p:cNvSpPr>
          <p:nvPr/>
        </p:nvSpPr>
        <p:spPr>
          <a:xfrm>
            <a:off x="496531" y="2136559"/>
            <a:ext cx="3295580" cy="4392000"/>
          </a:xfrm>
          <a:prstGeom prst="round1Rect">
            <a:avLst>
              <a:gd name="adj" fmla="val 27444"/>
            </a:avLst>
          </a:prstGeom>
          <a:solidFill>
            <a:srgbClr val="E7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927" y="2980172"/>
            <a:ext cx="29583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3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Наши конкурентные преимущества</a:t>
            </a:r>
            <a:endParaRPr lang="ru-RU" sz="2300" kern="0" spc="3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910" y="4203052"/>
            <a:ext cx="2775940" cy="26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100" b="1" dirty="0" err="1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Мультиформатная</a:t>
            </a:r>
            <a:r>
              <a:rPr lang="ru-RU" sz="1100" b="1" dirty="0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модель</a:t>
            </a:r>
            <a:endParaRPr lang="ru-RU" sz="1100" kern="0" spc="3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549" y="4585518"/>
            <a:ext cx="289702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100" b="1" dirty="0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Широкое присутствие в регионах и лучшее предложение ассортимента от местных производителей</a:t>
            </a:r>
            <a:endParaRPr kumimoji="0" lang="ru-RU" sz="1100" i="0" u="none" strike="noStrike" kern="0" cap="none" spc="3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303" y="5585062"/>
            <a:ext cx="2427412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100" b="1" dirty="0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Собственное производство и частная марка</a:t>
            </a:r>
            <a:endParaRPr kumimoji="0" lang="ru-RU" sz="1100" i="0" u="none" strike="noStrike" kern="0" cap="none" spc="3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822" y="6160038"/>
            <a:ext cx="2020105" cy="26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ru-RU" sz="1100" b="1" noProof="0" dirty="0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Устойчивое развитие</a:t>
            </a:r>
            <a:endParaRPr kumimoji="0" lang="ru-RU" sz="1100" i="0" u="none" strike="noStrike" kern="0" cap="none" spc="3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7957" y="2337276"/>
            <a:ext cx="441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kern="0" spc="30" dirty="0">
                <a:solidFill>
                  <a:srgbClr val="EA2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№1 </a:t>
            </a:r>
            <a:r>
              <a:rPr lang="ru-RU" sz="2300" b="1" kern="0" spc="30" dirty="0" err="1">
                <a:solidFill>
                  <a:srgbClr val="EA2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ритейлер</a:t>
            </a:r>
            <a:r>
              <a:rPr lang="ru-RU" sz="2300" b="1" kern="0" spc="30" dirty="0">
                <a:solidFill>
                  <a:srgbClr val="EA2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России</a:t>
            </a:r>
            <a:endParaRPr lang="ru-RU" sz="2300" kern="0" spc="30" dirty="0">
              <a:solidFill>
                <a:srgbClr val="EA20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0808" y="4350785"/>
            <a:ext cx="51160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300" b="1" kern="0" spc="30" dirty="0">
                <a:solidFill>
                  <a:srgbClr val="EA2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Стабильный рост выручки</a:t>
            </a:r>
            <a:endParaRPr lang="ru-RU" sz="2300" kern="0" spc="30" dirty="0">
              <a:solidFill>
                <a:srgbClr val="EA20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1607" y="2713024"/>
            <a:ext cx="3133193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количеству магазинов </a:t>
            </a:r>
            <a:b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уникальной инфраструктурой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3861" y="3596849"/>
            <a:ext cx="1346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магазинов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1764" y="5745106"/>
            <a:ext cx="18871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Доля на продовольственном розничном рынке России</a:t>
            </a:r>
            <a:r>
              <a:rPr lang="en-US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</a:t>
            </a:r>
            <a:r>
              <a:rPr lang="en-US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ru-RU" sz="110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</a:t>
            </a:r>
            <a:endParaRPr lang="ru-RU" sz="1100" kern="0" spc="10" dirty="0">
              <a:solidFill>
                <a:srgbClr val="363D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kumimoji="0" lang="ru-RU" sz="1100" b="1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0680" y="3596849"/>
            <a:ext cx="1850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Распределительных</a:t>
            </a:r>
          </a:p>
          <a:p>
            <a:r>
              <a:rPr kumimoji="0" lang="ru-RU" sz="1100" b="1" i="0" u="none" strike="noStrike" kern="0" cap="none" spc="10" normalizeH="0" noProof="0" dirty="0">
                <a:ln>
                  <a:noFill/>
                </a:ln>
                <a:solidFill>
                  <a:srgbClr val="363D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центров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31642" y="3596849"/>
            <a:ext cx="1190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noProof="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Грузовика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78254" y="5775655"/>
            <a:ext cx="1392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Чистый долг</a:t>
            </a:r>
            <a:r>
              <a:rPr lang="en-US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/</a:t>
            </a:r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EBITDA,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8065" y="3791169"/>
            <a:ext cx="1385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тыс. кв. м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9958" y="5912262"/>
            <a:ext cx="169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</a:t>
            </a:r>
            <a:r>
              <a:rPr lang="en-US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кв. </a:t>
            </a:r>
            <a:r>
              <a:rPr lang="en-US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года</a:t>
            </a:r>
            <a:r>
              <a:rPr lang="en-US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ru-RU" sz="1100" dirty="0">
              <a:solidFill>
                <a:srgbClr val="363D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 к году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80903" y="5903398"/>
            <a:ext cx="1528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</a:t>
            </a:r>
            <a:r>
              <a:rPr lang="en-US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кв. </a:t>
            </a:r>
            <a:r>
              <a:rPr lang="en-US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год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4336" y="3210081"/>
            <a:ext cx="142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 </a:t>
            </a:r>
            <a:r>
              <a:rPr lang="en-US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endParaRPr lang="ru-RU" sz="2300" spc="-150" dirty="0">
              <a:solidFill>
                <a:srgbClr val="ACACA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9959" y="5356939"/>
            <a:ext cx="12227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27,7%</a:t>
            </a:r>
            <a:r>
              <a:rPr lang="ru-RU" sz="2300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88065" y="3210081"/>
            <a:ext cx="122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</a:t>
            </a:r>
            <a:r>
              <a:rPr lang="en-US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</a:t>
            </a:r>
            <a:endParaRPr lang="ru-RU" sz="2300" spc="-150" dirty="0">
              <a:solidFill>
                <a:srgbClr val="ACACA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3301" y="5377721"/>
            <a:ext cx="122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US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9%</a:t>
            </a:r>
            <a:endParaRPr lang="ru-RU" sz="2300" spc="-150" dirty="0">
              <a:solidFill>
                <a:srgbClr val="ACACA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60680" y="3210081"/>
            <a:ext cx="84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</a:t>
            </a:r>
            <a:endParaRPr lang="ru-RU" sz="2300" spc="-150" dirty="0">
              <a:solidFill>
                <a:srgbClr val="ACACA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92884" y="5377721"/>
            <a:ext cx="12322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7,2%</a:t>
            </a:r>
            <a:endParaRPr lang="ru-RU" sz="2300" spc="-150" dirty="0">
              <a:solidFill>
                <a:srgbClr val="ACACA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31642" y="3210081"/>
            <a:ext cx="10661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5 144</a:t>
            </a:r>
            <a:endParaRPr lang="ru-RU" sz="2300" spc="-150" dirty="0">
              <a:solidFill>
                <a:srgbClr val="ACACA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90967" y="5377292"/>
            <a:ext cx="7774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pc="-150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1,9</a:t>
            </a:r>
            <a:endParaRPr lang="ru-RU" sz="2300" spc="-150" dirty="0">
              <a:solidFill>
                <a:srgbClr val="ACACA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399" y="1016400"/>
            <a:ext cx="4951161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ru-RU" sz="4400" b="1" spc="-2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Краткий обзор</a:t>
            </a:r>
            <a:endParaRPr lang="en-US" sz="4400" b="1" spc="-20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78255" y="6143767"/>
            <a:ext cx="1444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состоянию на 30.09.2021 г.</a:t>
            </a:r>
            <a:endParaRPr lang="ru-RU" sz="1100" kern="0" spc="10" dirty="0">
              <a:solidFill>
                <a:srgbClr val="363D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2036" y="6533321"/>
            <a:ext cx="4039988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состоянию на 3</a:t>
            </a:r>
            <a:r>
              <a:rPr lang="en-US" sz="8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ru-RU" sz="8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.09.2021 г</a:t>
            </a:r>
            <a:r>
              <a:rPr lang="en-US" sz="8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8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</a:p>
          <a:p>
            <a:r>
              <a:rPr lang="ru-RU" sz="8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данным управленческой отчетности по МСБУ</a:t>
            </a:r>
            <a:r>
              <a:rPr lang="en-US" sz="8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17</a:t>
            </a:r>
            <a:endParaRPr lang="ru-RU" sz="800" dirty="0">
              <a:solidFill>
                <a:srgbClr val="ADADA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Прямоугольник с одним скругленным углом 75"/>
          <p:cNvSpPr/>
          <p:nvPr/>
        </p:nvSpPr>
        <p:spPr>
          <a:xfrm flipV="1">
            <a:off x="4819651" y="5099096"/>
            <a:ext cx="6878340" cy="1495084"/>
          </a:xfrm>
          <a:custGeom>
            <a:avLst/>
            <a:gdLst>
              <a:gd name="connsiteX0" fmla="*/ 0 w 7728447"/>
              <a:gd name="connsiteY0" fmla="*/ 0 h 1312019"/>
              <a:gd name="connsiteX1" fmla="*/ 7276404 w 7728447"/>
              <a:gd name="connsiteY1" fmla="*/ 0 h 1312019"/>
              <a:gd name="connsiteX2" fmla="*/ 7728447 w 7728447"/>
              <a:gd name="connsiteY2" fmla="*/ 452043 h 1312019"/>
              <a:gd name="connsiteX3" fmla="*/ 7728447 w 7728447"/>
              <a:gd name="connsiteY3" fmla="*/ 1312019 h 1312019"/>
              <a:gd name="connsiteX4" fmla="*/ 0 w 7728447"/>
              <a:gd name="connsiteY4" fmla="*/ 1312019 h 1312019"/>
              <a:gd name="connsiteX5" fmla="*/ 0 w 7728447"/>
              <a:gd name="connsiteY5" fmla="*/ 0 h 1312019"/>
              <a:gd name="connsiteX0" fmla="*/ 0 w 7728447"/>
              <a:gd name="connsiteY0" fmla="*/ 0 h 1312066"/>
              <a:gd name="connsiteX1" fmla="*/ 7276404 w 7728447"/>
              <a:gd name="connsiteY1" fmla="*/ 0 h 1312066"/>
              <a:gd name="connsiteX2" fmla="*/ 7728447 w 7728447"/>
              <a:gd name="connsiteY2" fmla="*/ 452043 h 1312066"/>
              <a:gd name="connsiteX3" fmla="*/ 7728447 w 7728447"/>
              <a:gd name="connsiteY3" fmla="*/ 1312019 h 1312066"/>
              <a:gd name="connsiteX4" fmla="*/ 3469482 w 7728447"/>
              <a:gd name="connsiteY4" fmla="*/ 1312066 h 1312066"/>
              <a:gd name="connsiteX5" fmla="*/ 0 w 7728447"/>
              <a:gd name="connsiteY5" fmla="*/ 1312019 h 1312066"/>
              <a:gd name="connsiteX6" fmla="*/ 0 w 7728447"/>
              <a:gd name="connsiteY6" fmla="*/ 0 h 1312066"/>
              <a:gd name="connsiteX0" fmla="*/ 3469482 w 7728447"/>
              <a:gd name="connsiteY0" fmla="*/ 1312066 h 1403506"/>
              <a:gd name="connsiteX1" fmla="*/ 0 w 7728447"/>
              <a:gd name="connsiteY1" fmla="*/ 1312019 h 1403506"/>
              <a:gd name="connsiteX2" fmla="*/ 0 w 7728447"/>
              <a:gd name="connsiteY2" fmla="*/ 0 h 1403506"/>
              <a:gd name="connsiteX3" fmla="*/ 7276404 w 7728447"/>
              <a:gd name="connsiteY3" fmla="*/ 0 h 1403506"/>
              <a:gd name="connsiteX4" fmla="*/ 7728447 w 7728447"/>
              <a:gd name="connsiteY4" fmla="*/ 452043 h 1403506"/>
              <a:gd name="connsiteX5" fmla="*/ 7728447 w 7728447"/>
              <a:gd name="connsiteY5" fmla="*/ 1312019 h 1403506"/>
              <a:gd name="connsiteX6" fmla="*/ 3560922 w 7728447"/>
              <a:gd name="connsiteY6" fmla="*/ 1403506 h 1403506"/>
              <a:gd name="connsiteX0" fmla="*/ 3469482 w 7728447"/>
              <a:gd name="connsiteY0" fmla="*/ 1312066 h 1403506"/>
              <a:gd name="connsiteX1" fmla="*/ 198597 w 7728447"/>
              <a:gd name="connsiteY1" fmla="*/ 1317781 h 1403506"/>
              <a:gd name="connsiteX2" fmla="*/ 0 w 7728447"/>
              <a:gd name="connsiteY2" fmla="*/ 1312019 h 1403506"/>
              <a:gd name="connsiteX3" fmla="*/ 0 w 7728447"/>
              <a:gd name="connsiteY3" fmla="*/ 0 h 1403506"/>
              <a:gd name="connsiteX4" fmla="*/ 7276404 w 7728447"/>
              <a:gd name="connsiteY4" fmla="*/ 0 h 1403506"/>
              <a:gd name="connsiteX5" fmla="*/ 7728447 w 7728447"/>
              <a:gd name="connsiteY5" fmla="*/ 452043 h 1403506"/>
              <a:gd name="connsiteX6" fmla="*/ 7728447 w 7728447"/>
              <a:gd name="connsiteY6" fmla="*/ 1312019 h 1403506"/>
              <a:gd name="connsiteX7" fmla="*/ 3560922 w 7728447"/>
              <a:gd name="connsiteY7" fmla="*/ 1403506 h 1403506"/>
              <a:gd name="connsiteX0" fmla="*/ 3469482 w 7728447"/>
              <a:gd name="connsiteY0" fmla="*/ 1312066 h 1403506"/>
              <a:gd name="connsiteX1" fmla="*/ 198597 w 7728447"/>
              <a:gd name="connsiteY1" fmla="*/ 1317781 h 1403506"/>
              <a:gd name="connsiteX2" fmla="*/ 0 w 7728447"/>
              <a:gd name="connsiteY2" fmla="*/ 1312019 h 1403506"/>
              <a:gd name="connsiteX3" fmla="*/ 0 w 7728447"/>
              <a:gd name="connsiteY3" fmla="*/ 0 h 1403506"/>
              <a:gd name="connsiteX4" fmla="*/ 7276404 w 7728447"/>
              <a:gd name="connsiteY4" fmla="*/ 0 h 1403506"/>
              <a:gd name="connsiteX5" fmla="*/ 7728447 w 7728447"/>
              <a:gd name="connsiteY5" fmla="*/ 452043 h 1403506"/>
              <a:gd name="connsiteX6" fmla="*/ 7728447 w 7728447"/>
              <a:gd name="connsiteY6" fmla="*/ 1312019 h 1403506"/>
              <a:gd name="connsiteX7" fmla="*/ 3560922 w 7728447"/>
              <a:gd name="connsiteY7" fmla="*/ 1403506 h 1403506"/>
              <a:gd name="connsiteX0" fmla="*/ 3469482 w 7728447"/>
              <a:gd name="connsiteY0" fmla="*/ 1312066 h 1403506"/>
              <a:gd name="connsiteX1" fmla="*/ 0 w 7728447"/>
              <a:gd name="connsiteY1" fmla="*/ 1312019 h 1403506"/>
              <a:gd name="connsiteX2" fmla="*/ 0 w 7728447"/>
              <a:gd name="connsiteY2" fmla="*/ 0 h 1403506"/>
              <a:gd name="connsiteX3" fmla="*/ 7276404 w 7728447"/>
              <a:gd name="connsiteY3" fmla="*/ 0 h 1403506"/>
              <a:gd name="connsiteX4" fmla="*/ 7728447 w 7728447"/>
              <a:gd name="connsiteY4" fmla="*/ 452043 h 1403506"/>
              <a:gd name="connsiteX5" fmla="*/ 7728447 w 7728447"/>
              <a:gd name="connsiteY5" fmla="*/ 1312019 h 1403506"/>
              <a:gd name="connsiteX6" fmla="*/ 3560922 w 7728447"/>
              <a:gd name="connsiteY6" fmla="*/ 1403506 h 1403506"/>
              <a:gd name="connsiteX0" fmla="*/ 3469482 w 7728447"/>
              <a:gd name="connsiteY0" fmla="*/ 1312066 h 1403506"/>
              <a:gd name="connsiteX1" fmla="*/ 0 w 7728447"/>
              <a:gd name="connsiteY1" fmla="*/ 0 h 1403506"/>
              <a:gd name="connsiteX2" fmla="*/ 7276404 w 7728447"/>
              <a:gd name="connsiteY2" fmla="*/ 0 h 1403506"/>
              <a:gd name="connsiteX3" fmla="*/ 7728447 w 7728447"/>
              <a:gd name="connsiteY3" fmla="*/ 452043 h 1403506"/>
              <a:gd name="connsiteX4" fmla="*/ 7728447 w 7728447"/>
              <a:gd name="connsiteY4" fmla="*/ 1312019 h 1403506"/>
              <a:gd name="connsiteX5" fmla="*/ 3560922 w 7728447"/>
              <a:gd name="connsiteY5" fmla="*/ 1403506 h 1403506"/>
              <a:gd name="connsiteX0" fmla="*/ 0 w 7728447"/>
              <a:gd name="connsiteY0" fmla="*/ 0 h 1403506"/>
              <a:gd name="connsiteX1" fmla="*/ 7276404 w 7728447"/>
              <a:gd name="connsiteY1" fmla="*/ 0 h 1403506"/>
              <a:gd name="connsiteX2" fmla="*/ 7728447 w 7728447"/>
              <a:gd name="connsiteY2" fmla="*/ 452043 h 1403506"/>
              <a:gd name="connsiteX3" fmla="*/ 7728447 w 7728447"/>
              <a:gd name="connsiteY3" fmla="*/ 1312019 h 1403506"/>
              <a:gd name="connsiteX4" fmla="*/ 3560922 w 7728447"/>
              <a:gd name="connsiteY4" fmla="*/ 1403506 h 1403506"/>
              <a:gd name="connsiteX0" fmla="*/ 0 w 7728447"/>
              <a:gd name="connsiteY0" fmla="*/ 0 h 1312019"/>
              <a:gd name="connsiteX1" fmla="*/ 7276404 w 7728447"/>
              <a:gd name="connsiteY1" fmla="*/ 0 h 1312019"/>
              <a:gd name="connsiteX2" fmla="*/ 7728447 w 7728447"/>
              <a:gd name="connsiteY2" fmla="*/ 452043 h 1312019"/>
              <a:gd name="connsiteX3" fmla="*/ 7728447 w 7728447"/>
              <a:gd name="connsiteY3" fmla="*/ 1312019 h 1312019"/>
              <a:gd name="connsiteX4" fmla="*/ 3463290 w 7728447"/>
              <a:gd name="connsiteY4" fmla="*/ 1310637 h 1312019"/>
              <a:gd name="connsiteX0" fmla="*/ 0 w 7728447"/>
              <a:gd name="connsiteY0" fmla="*/ 0 h 1312019"/>
              <a:gd name="connsiteX1" fmla="*/ 850107 w 7728447"/>
              <a:gd name="connsiteY1" fmla="*/ 7141 h 1312019"/>
              <a:gd name="connsiteX2" fmla="*/ 7276404 w 7728447"/>
              <a:gd name="connsiteY2" fmla="*/ 0 h 1312019"/>
              <a:gd name="connsiteX3" fmla="*/ 7728447 w 7728447"/>
              <a:gd name="connsiteY3" fmla="*/ 452043 h 1312019"/>
              <a:gd name="connsiteX4" fmla="*/ 7728447 w 7728447"/>
              <a:gd name="connsiteY4" fmla="*/ 1312019 h 1312019"/>
              <a:gd name="connsiteX5" fmla="*/ 3463290 w 7728447"/>
              <a:gd name="connsiteY5" fmla="*/ 1310637 h 1312019"/>
              <a:gd name="connsiteX0" fmla="*/ 0 w 7728447"/>
              <a:gd name="connsiteY0" fmla="*/ 0 h 1312019"/>
              <a:gd name="connsiteX1" fmla="*/ 850107 w 7728447"/>
              <a:gd name="connsiteY1" fmla="*/ 7141 h 1312019"/>
              <a:gd name="connsiteX2" fmla="*/ 7276404 w 7728447"/>
              <a:gd name="connsiteY2" fmla="*/ 0 h 1312019"/>
              <a:gd name="connsiteX3" fmla="*/ 7728447 w 7728447"/>
              <a:gd name="connsiteY3" fmla="*/ 452043 h 1312019"/>
              <a:gd name="connsiteX4" fmla="*/ 7728447 w 7728447"/>
              <a:gd name="connsiteY4" fmla="*/ 1312019 h 1312019"/>
              <a:gd name="connsiteX5" fmla="*/ 3463290 w 7728447"/>
              <a:gd name="connsiteY5" fmla="*/ 1310637 h 1312019"/>
              <a:gd name="connsiteX0" fmla="*/ 0 w 6878340"/>
              <a:gd name="connsiteY0" fmla="*/ 7141 h 1312019"/>
              <a:gd name="connsiteX1" fmla="*/ 6426297 w 6878340"/>
              <a:gd name="connsiteY1" fmla="*/ 0 h 1312019"/>
              <a:gd name="connsiteX2" fmla="*/ 6878340 w 6878340"/>
              <a:gd name="connsiteY2" fmla="*/ 452043 h 1312019"/>
              <a:gd name="connsiteX3" fmla="*/ 6878340 w 6878340"/>
              <a:gd name="connsiteY3" fmla="*/ 1312019 h 1312019"/>
              <a:gd name="connsiteX4" fmla="*/ 2613183 w 6878340"/>
              <a:gd name="connsiteY4" fmla="*/ 1310637 h 13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340" h="1312019">
                <a:moveTo>
                  <a:pt x="0" y="7141"/>
                </a:moveTo>
                <a:lnTo>
                  <a:pt x="6426297" y="0"/>
                </a:lnTo>
                <a:cubicBezTo>
                  <a:pt x="6675953" y="0"/>
                  <a:pt x="6878340" y="202387"/>
                  <a:pt x="6878340" y="452043"/>
                </a:cubicBezTo>
                <a:lnTo>
                  <a:pt x="6878340" y="1312019"/>
                </a:lnTo>
                <a:lnTo>
                  <a:pt x="2613183" y="1310637"/>
                </a:lnTo>
              </a:path>
            </a:pathLst>
          </a:custGeom>
          <a:noFill/>
          <a:ln cap="rnd">
            <a:solidFill>
              <a:srgbClr val="363D4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Прямоугольник 76"/>
          <p:cNvSpPr/>
          <p:nvPr/>
        </p:nvSpPr>
        <p:spPr>
          <a:xfrm>
            <a:off x="4881562" y="3059339"/>
            <a:ext cx="6811665" cy="1103313"/>
          </a:xfrm>
          <a:custGeom>
            <a:avLst/>
            <a:gdLst>
              <a:gd name="connsiteX0" fmla="*/ 0 w 6811665"/>
              <a:gd name="connsiteY0" fmla="*/ 0 h 1100931"/>
              <a:gd name="connsiteX1" fmla="*/ 6811665 w 6811665"/>
              <a:gd name="connsiteY1" fmla="*/ 0 h 1100931"/>
              <a:gd name="connsiteX2" fmla="*/ 6811665 w 6811665"/>
              <a:gd name="connsiteY2" fmla="*/ 1100931 h 1100931"/>
              <a:gd name="connsiteX3" fmla="*/ 0 w 6811665"/>
              <a:gd name="connsiteY3" fmla="*/ 1100931 h 1100931"/>
              <a:gd name="connsiteX4" fmla="*/ 0 w 6811665"/>
              <a:gd name="connsiteY4" fmla="*/ 0 h 1100931"/>
              <a:gd name="connsiteX0" fmla="*/ 0 w 6811665"/>
              <a:gd name="connsiteY0" fmla="*/ 2382 h 1103313"/>
              <a:gd name="connsiteX1" fmla="*/ 2693988 w 6811665"/>
              <a:gd name="connsiteY1" fmla="*/ 0 h 1103313"/>
              <a:gd name="connsiteX2" fmla="*/ 6811665 w 6811665"/>
              <a:gd name="connsiteY2" fmla="*/ 2382 h 1103313"/>
              <a:gd name="connsiteX3" fmla="*/ 6811665 w 6811665"/>
              <a:gd name="connsiteY3" fmla="*/ 1103313 h 1103313"/>
              <a:gd name="connsiteX4" fmla="*/ 0 w 6811665"/>
              <a:gd name="connsiteY4" fmla="*/ 1103313 h 1103313"/>
              <a:gd name="connsiteX5" fmla="*/ 0 w 6811665"/>
              <a:gd name="connsiteY5" fmla="*/ 2382 h 1103313"/>
              <a:gd name="connsiteX0" fmla="*/ 2693988 w 6811665"/>
              <a:gd name="connsiteY0" fmla="*/ 0 h 1103313"/>
              <a:gd name="connsiteX1" fmla="*/ 6811665 w 6811665"/>
              <a:gd name="connsiteY1" fmla="*/ 2382 h 1103313"/>
              <a:gd name="connsiteX2" fmla="*/ 6811665 w 6811665"/>
              <a:gd name="connsiteY2" fmla="*/ 1103313 h 1103313"/>
              <a:gd name="connsiteX3" fmla="*/ 0 w 6811665"/>
              <a:gd name="connsiteY3" fmla="*/ 1103313 h 1103313"/>
              <a:gd name="connsiteX4" fmla="*/ 91440 w 6811665"/>
              <a:gd name="connsiteY4" fmla="*/ 93822 h 1103313"/>
              <a:gd name="connsiteX0" fmla="*/ 2693988 w 6811665"/>
              <a:gd name="connsiteY0" fmla="*/ 0 h 1103313"/>
              <a:gd name="connsiteX1" fmla="*/ 6811665 w 6811665"/>
              <a:gd name="connsiteY1" fmla="*/ 2382 h 1103313"/>
              <a:gd name="connsiteX2" fmla="*/ 6811665 w 6811665"/>
              <a:gd name="connsiteY2" fmla="*/ 1103313 h 1103313"/>
              <a:gd name="connsiteX3" fmla="*/ 0 w 6811665"/>
              <a:gd name="connsiteY3" fmla="*/ 1103313 h 110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1665" h="1103313">
                <a:moveTo>
                  <a:pt x="2693988" y="0"/>
                </a:moveTo>
                <a:lnTo>
                  <a:pt x="6811665" y="2382"/>
                </a:lnTo>
                <a:lnTo>
                  <a:pt x="6811665" y="1103313"/>
                </a:lnTo>
                <a:lnTo>
                  <a:pt x="0" y="1103313"/>
                </a:lnTo>
              </a:path>
            </a:pathLst>
          </a:custGeom>
          <a:noFill/>
          <a:ln cap="rnd">
            <a:solidFill>
              <a:srgbClr val="363D4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7" name="Group 30"/>
          <p:cNvGrpSpPr>
            <a:grpSpLocks noChangeAspect="1"/>
          </p:cNvGrpSpPr>
          <p:nvPr/>
        </p:nvGrpSpPr>
        <p:grpSpPr bwMode="auto">
          <a:xfrm>
            <a:off x="726154" y="2332038"/>
            <a:ext cx="863600" cy="546100"/>
            <a:chOff x="380" y="1373"/>
            <a:chExt cx="544" cy="344"/>
          </a:xfrm>
        </p:grpSpPr>
        <p:sp>
          <p:nvSpPr>
            <p:cNvPr id="41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80" y="1373"/>
              <a:ext cx="54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613" y="1631"/>
              <a:ext cx="8" cy="9"/>
            </a:xfrm>
            <a:custGeom>
              <a:avLst/>
              <a:gdLst>
                <a:gd name="T0" fmla="*/ 4 w 8"/>
                <a:gd name="T1" fmla="*/ 8 h 9"/>
                <a:gd name="T2" fmla="*/ 8 w 8"/>
                <a:gd name="T3" fmla="*/ 4 h 9"/>
                <a:gd name="T4" fmla="*/ 3 w 8"/>
                <a:gd name="T5" fmla="*/ 1 h 9"/>
                <a:gd name="T6" fmla="*/ 0 w 8"/>
                <a:gd name="T7" fmla="*/ 4 h 9"/>
                <a:gd name="T8" fmla="*/ 4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7" y="2"/>
                    <a:pt x="5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7"/>
                    <a:pt x="2" y="9"/>
                    <a:pt x="4" y="8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616" y="1623"/>
              <a:ext cx="2" cy="24"/>
            </a:xfrm>
            <a:custGeom>
              <a:avLst/>
              <a:gdLst>
                <a:gd name="T0" fmla="*/ 1 w 2"/>
                <a:gd name="T1" fmla="*/ 0 h 24"/>
                <a:gd name="T2" fmla="*/ 1 w 2"/>
                <a:gd name="T3" fmla="*/ 0 h 24"/>
                <a:gd name="T4" fmla="*/ 0 w 2"/>
                <a:gd name="T5" fmla="*/ 1 h 24"/>
                <a:gd name="T6" fmla="*/ 0 w 2"/>
                <a:gd name="T7" fmla="*/ 1 h 24"/>
                <a:gd name="T8" fmla="*/ 0 w 2"/>
                <a:gd name="T9" fmla="*/ 23 h 24"/>
                <a:gd name="T10" fmla="*/ 1 w 2"/>
                <a:gd name="T11" fmla="*/ 24 h 24"/>
                <a:gd name="T12" fmla="*/ 2 w 2"/>
                <a:gd name="T13" fmla="*/ 23 h 24"/>
                <a:gd name="T14" fmla="*/ 2 w 2"/>
                <a:gd name="T15" fmla="*/ 1 h 24"/>
                <a:gd name="T16" fmla="*/ 1 w 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608" y="1645"/>
              <a:ext cx="18" cy="29"/>
            </a:xfrm>
            <a:prstGeom prst="ellipse">
              <a:avLst/>
            </a:pr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463" y="1639"/>
              <a:ext cx="7" cy="6"/>
            </a:xfrm>
            <a:custGeom>
              <a:avLst/>
              <a:gdLst>
                <a:gd name="T0" fmla="*/ 4 w 7"/>
                <a:gd name="T1" fmla="*/ 6 h 6"/>
                <a:gd name="T2" fmla="*/ 7 w 7"/>
                <a:gd name="T3" fmla="*/ 3 h 6"/>
                <a:gd name="T4" fmla="*/ 7 w 7"/>
                <a:gd name="T5" fmla="*/ 3 h 6"/>
                <a:gd name="T6" fmla="*/ 4 w 7"/>
                <a:gd name="T7" fmla="*/ 0 h 6"/>
                <a:gd name="T8" fmla="*/ 0 w 7"/>
                <a:gd name="T9" fmla="*/ 3 h 6"/>
                <a:gd name="T10" fmla="*/ 4 w 7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5" y="6"/>
                    <a:pt x="7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5"/>
                    <a:pt x="2" y="6"/>
                    <a:pt x="4" y="6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45" y="1367"/>
              <a:ext cx="135" cy="91"/>
            </a:xfrm>
            <a:custGeom>
              <a:avLst/>
              <a:gdLst>
                <a:gd name="T0" fmla="*/ 120 w 133"/>
                <a:gd name="T1" fmla="*/ 90 h 90"/>
                <a:gd name="T2" fmla="*/ 102 w 133"/>
                <a:gd name="T3" fmla="*/ 81 h 90"/>
                <a:gd name="T4" fmla="*/ 95 w 133"/>
                <a:gd name="T5" fmla="*/ 36 h 90"/>
                <a:gd name="T6" fmla="*/ 38 w 133"/>
                <a:gd name="T7" fmla="*/ 36 h 90"/>
                <a:gd name="T8" fmla="*/ 31 w 133"/>
                <a:gd name="T9" fmla="*/ 81 h 90"/>
                <a:gd name="T10" fmla="*/ 13 w 133"/>
                <a:gd name="T11" fmla="*/ 90 h 90"/>
                <a:gd name="T12" fmla="*/ 23 w 133"/>
                <a:gd name="T13" fmla="*/ 22 h 90"/>
                <a:gd name="T14" fmla="*/ 110 w 133"/>
                <a:gd name="T15" fmla="*/ 22 h 90"/>
                <a:gd name="T16" fmla="*/ 120 w 133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90">
                  <a:moveTo>
                    <a:pt x="120" y="90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10" y="66"/>
                    <a:pt x="107" y="48"/>
                    <a:pt x="95" y="36"/>
                  </a:cubicBezTo>
                  <a:cubicBezTo>
                    <a:pt x="79" y="21"/>
                    <a:pt x="54" y="21"/>
                    <a:pt x="38" y="36"/>
                  </a:cubicBezTo>
                  <a:cubicBezTo>
                    <a:pt x="26" y="48"/>
                    <a:pt x="23" y="66"/>
                    <a:pt x="31" y="8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0" y="68"/>
                    <a:pt x="4" y="40"/>
                    <a:pt x="23" y="22"/>
                  </a:cubicBezTo>
                  <a:cubicBezTo>
                    <a:pt x="48" y="0"/>
                    <a:pt x="85" y="0"/>
                    <a:pt x="110" y="22"/>
                  </a:cubicBezTo>
                  <a:cubicBezTo>
                    <a:pt x="128" y="40"/>
                    <a:pt x="133" y="68"/>
                    <a:pt x="120" y="9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376" y="1554"/>
              <a:ext cx="266" cy="163"/>
            </a:xfrm>
            <a:custGeom>
              <a:avLst/>
              <a:gdLst>
                <a:gd name="T0" fmla="*/ 134 w 263"/>
                <a:gd name="T1" fmla="*/ 161 h 161"/>
                <a:gd name="T2" fmla="*/ 39 w 263"/>
                <a:gd name="T3" fmla="*/ 73 h 161"/>
                <a:gd name="T4" fmla="*/ 19 w 263"/>
                <a:gd name="T5" fmla="*/ 67 h 161"/>
                <a:gd name="T6" fmla="*/ 7 w 263"/>
                <a:gd name="T7" fmla="*/ 21 h 161"/>
                <a:gd name="T8" fmla="*/ 48 w 263"/>
                <a:gd name="T9" fmla="*/ 4 h 161"/>
                <a:gd name="T10" fmla="*/ 50 w 263"/>
                <a:gd name="T11" fmla="*/ 4 h 161"/>
                <a:gd name="T12" fmla="*/ 56 w 263"/>
                <a:gd name="T13" fmla="*/ 6 h 161"/>
                <a:gd name="T14" fmla="*/ 49 w 263"/>
                <a:gd name="T15" fmla="*/ 25 h 161"/>
                <a:gd name="T16" fmla="*/ 45 w 263"/>
                <a:gd name="T17" fmla="*/ 24 h 161"/>
                <a:gd name="T18" fmla="*/ 43 w 263"/>
                <a:gd name="T19" fmla="*/ 23 h 161"/>
                <a:gd name="T20" fmla="*/ 27 w 263"/>
                <a:gd name="T21" fmla="*/ 29 h 161"/>
                <a:gd name="T22" fmla="*/ 31 w 263"/>
                <a:gd name="T23" fmla="*/ 50 h 161"/>
                <a:gd name="T24" fmla="*/ 48 w 263"/>
                <a:gd name="T25" fmla="*/ 53 h 161"/>
                <a:gd name="T26" fmla="*/ 60 w 263"/>
                <a:gd name="T27" fmla="*/ 52 h 161"/>
                <a:gd name="T28" fmla="*/ 60 w 263"/>
                <a:gd name="T29" fmla="*/ 70 h 161"/>
                <a:gd name="T30" fmla="*/ 134 w 263"/>
                <a:gd name="T31" fmla="*/ 141 h 161"/>
                <a:gd name="T32" fmla="*/ 209 w 263"/>
                <a:gd name="T33" fmla="*/ 70 h 161"/>
                <a:gd name="T34" fmla="*/ 209 w 263"/>
                <a:gd name="T35" fmla="*/ 54 h 161"/>
                <a:gd name="T36" fmla="*/ 227 w 263"/>
                <a:gd name="T37" fmla="*/ 52 h 161"/>
                <a:gd name="T38" fmla="*/ 242 w 263"/>
                <a:gd name="T39" fmla="*/ 38 h 161"/>
                <a:gd name="T40" fmla="*/ 227 w 263"/>
                <a:gd name="T41" fmla="*/ 24 h 161"/>
                <a:gd name="T42" fmla="*/ 217 w 263"/>
                <a:gd name="T43" fmla="*/ 25 h 161"/>
                <a:gd name="T44" fmla="*/ 210 w 263"/>
                <a:gd name="T45" fmla="*/ 6 h 161"/>
                <a:gd name="T46" fmla="*/ 227 w 263"/>
                <a:gd name="T47" fmla="*/ 4 h 161"/>
                <a:gd name="T48" fmla="*/ 263 w 263"/>
                <a:gd name="T49" fmla="*/ 38 h 161"/>
                <a:gd name="T50" fmla="*/ 230 w 263"/>
                <a:gd name="T51" fmla="*/ 72 h 161"/>
                <a:gd name="T52" fmla="*/ 134 w 263"/>
                <a:gd name="T5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3" h="161">
                  <a:moveTo>
                    <a:pt x="134" y="161"/>
                  </a:moveTo>
                  <a:cubicBezTo>
                    <a:pt x="82" y="161"/>
                    <a:pt x="40" y="122"/>
                    <a:pt x="39" y="73"/>
                  </a:cubicBezTo>
                  <a:cubicBezTo>
                    <a:pt x="32" y="72"/>
                    <a:pt x="25" y="70"/>
                    <a:pt x="19" y="67"/>
                  </a:cubicBezTo>
                  <a:cubicBezTo>
                    <a:pt x="5" y="57"/>
                    <a:pt x="0" y="37"/>
                    <a:pt x="7" y="21"/>
                  </a:cubicBezTo>
                  <a:cubicBezTo>
                    <a:pt x="15" y="6"/>
                    <a:pt x="30" y="0"/>
                    <a:pt x="48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3" y="5"/>
                    <a:pt x="54" y="5"/>
                    <a:pt x="56" y="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5" y="21"/>
                    <a:pt x="30" y="23"/>
                    <a:pt x="27" y="29"/>
                  </a:cubicBezTo>
                  <a:cubicBezTo>
                    <a:pt x="23" y="37"/>
                    <a:pt x="25" y="45"/>
                    <a:pt x="31" y="50"/>
                  </a:cubicBezTo>
                  <a:cubicBezTo>
                    <a:pt x="36" y="53"/>
                    <a:pt x="42" y="54"/>
                    <a:pt x="48" y="53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09"/>
                    <a:pt x="93" y="141"/>
                    <a:pt x="134" y="141"/>
                  </a:cubicBezTo>
                  <a:cubicBezTo>
                    <a:pt x="176" y="141"/>
                    <a:pt x="209" y="109"/>
                    <a:pt x="209" y="70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36" y="52"/>
                    <a:pt x="242" y="46"/>
                    <a:pt x="242" y="38"/>
                  </a:cubicBezTo>
                  <a:cubicBezTo>
                    <a:pt x="242" y="30"/>
                    <a:pt x="235" y="24"/>
                    <a:pt x="227" y="24"/>
                  </a:cubicBezTo>
                  <a:cubicBezTo>
                    <a:pt x="224" y="24"/>
                    <a:pt x="220" y="25"/>
                    <a:pt x="217" y="25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16" y="5"/>
                    <a:pt x="222" y="4"/>
                    <a:pt x="227" y="4"/>
                  </a:cubicBezTo>
                  <a:cubicBezTo>
                    <a:pt x="247" y="3"/>
                    <a:pt x="263" y="19"/>
                    <a:pt x="263" y="38"/>
                  </a:cubicBezTo>
                  <a:cubicBezTo>
                    <a:pt x="263" y="56"/>
                    <a:pt x="249" y="70"/>
                    <a:pt x="230" y="72"/>
                  </a:cubicBezTo>
                  <a:cubicBezTo>
                    <a:pt x="229" y="121"/>
                    <a:pt x="187" y="161"/>
                    <a:pt x="134" y="161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86" y="1644"/>
              <a:ext cx="52" cy="24"/>
            </a:xfrm>
            <a:custGeom>
              <a:avLst/>
              <a:gdLst>
                <a:gd name="T0" fmla="*/ 0 w 51"/>
                <a:gd name="T1" fmla="*/ 0 h 24"/>
                <a:gd name="T2" fmla="*/ 27 w 51"/>
                <a:gd name="T3" fmla="*/ 23 h 24"/>
                <a:gd name="T4" fmla="*/ 51 w 51"/>
                <a:gd name="T5" fmla="*/ 0 h 24"/>
                <a:gd name="T6" fmla="*/ 0 w 5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1" y="14"/>
                    <a:pt x="13" y="24"/>
                    <a:pt x="27" y="23"/>
                  </a:cubicBezTo>
                  <a:cubicBezTo>
                    <a:pt x="40" y="22"/>
                    <a:pt x="50" y="12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Freeform 38"/>
            <p:cNvSpPr>
              <a:spLocks noEditPoints="1"/>
            </p:cNvSpPr>
            <p:nvPr/>
          </p:nvSpPr>
          <p:spPr bwMode="auto">
            <a:xfrm>
              <a:off x="441" y="1559"/>
              <a:ext cx="74" cy="70"/>
            </a:xfrm>
            <a:custGeom>
              <a:avLst/>
              <a:gdLst>
                <a:gd name="T0" fmla="*/ 37 w 73"/>
                <a:gd name="T1" fmla="*/ 68 h 69"/>
                <a:gd name="T2" fmla="*/ 1 w 73"/>
                <a:gd name="T3" fmla="*/ 37 h 69"/>
                <a:gd name="T4" fmla="*/ 33 w 73"/>
                <a:gd name="T5" fmla="*/ 1 h 69"/>
                <a:gd name="T6" fmla="*/ 37 w 73"/>
                <a:gd name="T7" fmla="*/ 1 h 69"/>
                <a:gd name="T8" fmla="*/ 72 w 73"/>
                <a:gd name="T9" fmla="*/ 33 h 69"/>
                <a:gd name="T10" fmla="*/ 41 w 73"/>
                <a:gd name="T11" fmla="*/ 68 h 69"/>
                <a:gd name="T12" fmla="*/ 37 w 73"/>
                <a:gd name="T13" fmla="*/ 68 h 69"/>
                <a:gd name="T14" fmla="*/ 37 w 73"/>
                <a:gd name="T15" fmla="*/ 10 h 69"/>
                <a:gd name="T16" fmla="*/ 12 w 73"/>
                <a:gd name="T17" fmla="*/ 35 h 69"/>
                <a:gd name="T18" fmla="*/ 37 w 73"/>
                <a:gd name="T19" fmla="*/ 60 h 69"/>
                <a:gd name="T20" fmla="*/ 63 w 73"/>
                <a:gd name="T21" fmla="*/ 36 h 69"/>
                <a:gd name="T22" fmla="*/ 40 w 73"/>
                <a:gd name="T23" fmla="*/ 10 h 69"/>
                <a:gd name="T24" fmla="*/ 37 w 73"/>
                <a:gd name="T25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9">
                  <a:moveTo>
                    <a:pt x="37" y="68"/>
                  </a:moveTo>
                  <a:cubicBezTo>
                    <a:pt x="18" y="69"/>
                    <a:pt x="2" y="55"/>
                    <a:pt x="1" y="37"/>
                  </a:cubicBezTo>
                  <a:cubicBezTo>
                    <a:pt x="0" y="18"/>
                    <a:pt x="14" y="2"/>
                    <a:pt x="33" y="1"/>
                  </a:cubicBezTo>
                  <a:cubicBezTo>
                    <a:pt x="34" y="1"/>
                    <a:pt x="35" y="1"/>
                    <a:pt x="37" y="1"/>
                  </a:cubicBezTo>
                  <a:cubicBezTo>
                    <a:pt x="55" y="0"/>
                    <a:pt x="71" y="14"/>
                    <a:pt x="72" y="33"/>
                  </a:cubicBezTo>
                  <a:cubicBezTo>
                    <a:pt x="73" y="51"/>
                    <a:pt x="59" y="67"/>
                    <a:pt x="41" y="68"/>
                  </a:cubicBezTo>
                  <a:cubicBezTo>
                    <a:pt x="39" y="68"/>
                    <a:pt x="38" y="68"/>
                    <a:pt x="37" y="68"/>
                  </a:cubicBezTo>
                  <a:moveTo>
                    <a:pt x="37" y="10"/>
                  </a:moveTo>
                  <a:cubicBezTo>
                    <a:pt x="23" y="10"/>
                    <a:pt x="12" y="21"/>
                    <a:pt x="12" y="35"/>
                  </a:cubicBezTo>
                  <a:cubicBezTo>
                    <a:pt x="12" y="49"/>
                    <a:pt x="23" y="60"/>
                    <a:pt x="37" y="60"/>
                  </a:cubicBezTo>
                  <a:cubicBezTo>
                    <a:pt x="51" y="61"/>
                    <a:pt x="63" y="50"/>
                    <a:pt x="63" y="36"/>
                  </a:cubicBezTo>
                  <a:cubicBezTo>
                    <a:pt x="64" y="22"/>
                    <a:pt x="54" y="11"/>
                    <a:pt x="40" y="10"/>
                  </a:cubicBezTo>
                  <a:cubicBezTo>
                    <a:pt x="39" y="10"/>
                    <a:pt x="38" y="10"/>
                    <a:pt x="37" y="1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65" y="1582"/>
              <a:ext cx="26" cy="14"/>
            </a:xfrm>
            <a:custGeom>
              <a:avLst/>
              <a:gdLst>
                <a:gd name="T0" fmla="*/ 13 w 26"/>
                <a:gd name="T1" fmla="*/ 1 h 14"/>
                <a:gd name="T2" fmla="*/ 26 w 26"/>
                <a:gd name="T3" fmla="*/ 13 h 14"/>
                <a:gd name="T4" fmla="*/ 26 w 26"/>
                <a:gd name="T5" fmla="*/ 14 h 14"/>
                <a:gd name="T6" fmla="*/ 0 w 26"/>
                <a:gd name="T7" fmla="*/ 14 h 14"/>
                <a:gd name="T8" fmla="*/ 0 w 26"/>
                <a:gd name="T9" fmla="*/ 13 h 14"/>
                <a:gd name="T10" fmla="*/ 13 w 26"/>
                <a:gd name="T11" fmla="*/ 0 h 14"/>
                <a:gd name="T12" fmla="*/ 13 w 2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">
                  <a:moveTo>
                    <a:pt x="13" y="1"/>
                  </a:moveTo>
                  <a:cubicBezTo>
                    <a:pt x="20" y="0"/>
                    <a:pt x="26" y="6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508" y="1559"/>
              <a:ext cx="74" cy="70"/>
            </a:xfrm>
            <a:custGeom>
              <a:avLst/>
              <a:gdLst>
                <a:gd name="T0" fmla="*/ 37 w 73"/>
                <a:gd name="T1" fmla="*/ 68 h 69"/>
                <a:gd name="T2" fmla="*/ 1 w 73"/>
                <a:gd name="T3" fmla="*/ 37 h 69"/>
                <a:gd name="T4" fmla="*/ 33 w 73"/>
                <a:gd name="T5" fmla="*/ 1 h 69"/>
                <a:gd name="T6" fmla="*/ 37 w 73"/>
                <a:gd name="T7" fmla="*/ 1 h 69"/>
                <a:gd name="T8" fmla="*/ 72 w 73"/>
                <a:gd name="T9" fmla="*/ 33 h 69"/>
                <a:gd name="T10" fmla="*/ 41 w 73"/>
                <a:gd name="T11" fmla="*/ 68 h 69"/>
                <a:gd name="T12" fmla="*/ 37 w 73"/>
                <a:gd name="T13" fmla="*/ 68 h 69"/>
                <a:gd name="T14" fmla="*/ 37 w 73"/>
                <a:gd name="T15" fmla="*/ 10 h 69"/>
                <a:gd name="T16" fmla="*/ 13 w 73"/>
                <a:gd name="T17" fmla="*/ 36 h 69"/>
                <a:gd name="T18" fmla="*/ 39 w 73"/>
                <a:gd name="T19" fmla="*/ 60 h 69"/>
                <a:gd name="T20" fmla="*/ 63 w 73"/>
                <a:gd name="T21" fmla="*/ 35 h 69"/>
                <a:gd name="T22" fmla="*/ 37 w 73"/>
                <a:gd name="T23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69">
                  <a:moveTo>
                    <a:pt x="37" y="68"/>
                  </a:moveTo>
                  <a:cubicBezTo>
                    <a:pt x="18" y="69"/>
                    <a:pt x="2" y="55"/>
                    <a:pt x="1" y="37"/>
                  </a:cubicBezTo>
                  <a:cubicBezTo>
                    <a:pt x="0" y="18"/>
                    <a:pt x="14" y="2"/>
                    <a:pt x="33" y="1"/>
                  </a:cubicBezTo>
                  <a:cubicBezTo>
                    <a:pt x="34" y="1"/>
                    <a:pt x="35" y="1"/>
                    <a:pt x="37" y="1"/>
                  </a:cubicBezTo>
                  <a:cubicBezTo>
                    <a:pt x="55" y="0"/>
                    <a:pt x="71" y="14"/>
                    <a:pt x="72" y="33"/>
                  </a:cubicBezTo>
                  <a:cubicBezTo>
                    <a:pt x="73" y="51"/>
                    <a:pt x="59" y="67"/>
                    <a:pt x="41" y="68"/>
                  </a:cubicBezTo>
                  <a:cubicBezTo>
                    <a:pt x="39" y="68"/>
                    <a:pt x="38" y="68"/>
                    <a:pt x="37" y="68"/>
                  </a:cubicBezTo>
                  <a:moveTo>
                    <a:pt x="37" y="10"/>
                  </a:moveTo>
                  <a:cubicBezTo>
                    <a:pt x="23" y="10"/>
                    <a:pt x="12" y="22"/>
                    <a:pt x="13" y="36"/>
                  </a:cubicBezTo>
                  <a:cubicBezTo>
                    <a:pt x="14" y="50"/>
                    <a:pt x="25" y="61"/>
                    <a:pt x="39" y="60"/>
                  </a:cubicBezTo>
                  <a:cubicBezTo>
                    <a:pt x="53" y="59"/>
                    <a:pt x="63" y="48"/>
                    <a:pt x="63" y="35"/>
                  </a:cubicBezTo>
                  <a:cubicBezTo>
                    <a:pt x="63" y="21"/>
                    <a:pt x="51" y="9"/>
                    <a:pt x="37" y="1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531" y="1582"/>
              <a:ext cx="27" cy="14"/>
            </a:xfrm>
            <a:custGeom>
              <a:avLst/>
              <a:gdLst>
                <a:gd name="T0" fmla="*/ 14 w 27"/>
                <a:gd name="T1" fmla="*/ 1 h 14"/>
                <a:gd name="T2" fmla="*/ 27 w 27"/>
                <a:gd name="T3" fmla="*/ 13 h 14"/>
                <a:gd name="T4" fmla="*/ 27 w 27"/>
                <a:gd name="T5" fmla="*/ 13 h 14"/>
                <a:gd name="T6" fmla="*/ 27 w 27"/>
                <a:gd name="T7" fmla="*/ 14 h 14"/>
                <a:gd name="T8" fmla="*/ 0 w 27"/>
                <a:gd name="T9" fmla="*/ 14 h 14"/>
                <a:gd name="T10" fmla="*/ 0 w 27"/>
                <a:gd name="T11" fmla="*/ 13 h 14"/>
                <a:gd name="T12" fmla="*/ 14 w 27"/>
                <a:gd name="T13" fmla="*/ 0 h 14"/>
                <a:gd name="T14" fmla="*/ 14 w 2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14" y="1"/>
                  </a:moveTo>
                  <a:cubicBezTo>
                    <a:pt x="21" y="0"/>
                    <a:pt x="27" y="6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573" y="1563"/>
              <a:ext cx="38" cy="28"/>
            </a:xfrm>
            <a:custGeom>
              <a:avLst/>
              <a:gdLst>
                <a:gd name="T0" fmla="*/ 7 w 38"/>
                <a:gd name="T1" fmla="*/ 28 h 28"/>
                <a:gd name="T2" fmla="*/ 0 w 38"/>
                <a:gd name="T3" fmla="*/ 21 h 28"/>
                <a:gd name="T4" fmla="*/ 33 w 38"/>
                <a:gd name="T5" fmla="*/ 0 h 28"/>
                <a:gd name="T6" fmla="*/ 38 w 38"/>
                <a:gd name="T7" fmla="*/ 6 h 28"/>
                <a:gd name="T8" fmla="*/ 7 w 3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7" y="28"/>
                  </a:moveTo>
                  <a:lnTo>
                    <a:pt x="0" y="21"/>
                  </a:lnTo>
                  <a:lnTo>
                    <a:pt x="33" y="0"/>
                  </a:lnTo>
                  <a:lnTo>
                    <a:pt x="38" y="6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411" y="1563"/>
              <a:ext cx="38" cy="28"/>
            </a:xfrm>
            <a:custGeom>
              <a:avLst/>
              <a:gdLst>
                <a:gd name="T0" fmla="*/ 33 w 38"/>
                <a:gd name="T1" fmla="*/ 28 h 28"/>
                <a:gd name="T2" fmla="*/ 0 w 38"/>
                <a:gd name="T3" fmla="*/ 6 h 28"/>
                <a:gd name="T4" fmla="*/ 6 w 38"/>
                <a:gd name="T5" fmla="*/ 0 h 28"/>
                <a:gd name="T6" fmla="*/ 38 w 38"/>
                <a:gd name="T7" fmla="*/ 21 h 28"/>
                <a:gd name="T8" fmla="*/ 33 w 3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3" y="2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38" y="21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401" y="1631"/>
              <a:ext cx="8" cy="9"/>
            </a:xfrm>
            <a:custGeom>
              <a:avLst/>
              <a:gdLst>
                <a:gd name="T0" fmla="*/ 4 w 8"/>
                <a:gd name="T1" fmla="*/ 8 h 9"/>
                <a:gd name="T2" fmla="*/ 8 w 8"/>
                <a:gd name="T3" fmla="*/ 4 h 9"/>
                <a:gd name="T4" fmla="*/ 3 w 8"/>
                <a:gd name="T5" fmla="*/ 1 h 9"/>
                <a:gd name="T6" fmla="*/ 0 w 8"/>
                <a:gd name="T7" fmla="*/ 4 h 9"/>
                <a:gd name="T8" fmla="*/ 4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7"/>
                    <a:pt x="2" y="9"/>
                    <a:pt x="4" y="8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404" y="1623"/>
              <a:ext cx="2" cy="24"/>
            </a:xfrm>
            <a:custGeom>
              <a:avLst/>
              <a:gdLst>
                <a:gd name="T0" fmla="*/ 1 w 2"/>
                <a:gd name="T1" fmla="*/ 0 h 24"/>
                <a:gd name="T2" fmla="*/ 1 w 2"/>
                <a:gd name="T3" fmla="*/ 0 h 24"/>
                <a:gd name="T4" fmla="*/ 0 w 2"/>
                <a:gd name="T5" fmla="*/ 1 h 24"/>
                <a:gd name="T6" fmla="*/ 0 w 2"/>
                <a:gd name="T7" fmla="*/ 23 h 24"/>
                <a:gd name="T8" fmla="*/ 1 w 2"/>
                <a:gd name="T9" fmla="*/ 24 h 24"/>
                <a:gd name="T10" fmla="*/ 2 w 2"/>
                <a:gd name="T11" fmla="*/ 23 h 24"/>
                <a:gd name="T12" fmla="*/ 2 w 2"/>
                <a:gd name="T13" fmla="*/ 1 h 24"/>
                <a:gd name="T14" fmla="*/ 1 w 2"/>
                <a:gd name="T15" fmla="*/ 0 h 24"/>
                <a:gd name="T16" fmla="*/ 1 w 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7" name="Oval 46"/>
            <p:cNvSpPr>
              <a:spLocks noChangeArrowheads="1"/>
            </p:cNvSpPr>
            <p:nvPr/>
          </p:nvSpPr>
          <p:spPr bwMode="auto">
            <a:xfrm>
              <a:off x="396" y="1645"/>
              <a:ext cx="18" cy="29"/>
            </a:xfrm>
            <a:prstGeom prst="ellipse">
              <a:avLst/>
            </a:pr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415" y="1439"/>
              <a:ext cx="194" cy="137"/>
            </a:xfrm>
            <a:custGeom>
              <a:avLst/>
              <a:gdLst>
                <a:gd name="T0" fmla="*/ 191 w 191"/>
                <a:gd name="T1" fmla="*/ 135 h 135"/>
                <a:gd name="T2" fmla="*/ 170 w 191"/>
                <a:gd name="T3" fmla="*/ 135 h 135"/>
                <a:gd name="T4" fmla="*/ 170 w 191"/>
                <a:gd name="T5" fmla="*/ 90 h 135"/>
                <a:gd name="T6" fmla="*/ 95 w 191"/>
                <a:gd name="T7" fmla="*/ 19 h 135"/>
                <a:gd name="T8" fmla="*/ 21 w 191"/>
                <a:gd name="T9" fmla="*/ 90 h 135"/>
                <a:gd name="T10" fmla="*/ 21 w 191"/>
                <a:gd name="T11" fmla="*/ 92 h 135"/>
                <a:gd name="T12" fmla="*/ 90 w 191"/>
                <a:gd name="T13" fmla="*/ 73 h 135"/>
                <a:gd name="T14" fmla="*/ 103 w 191"/>
                <a:gd name="T15" fmla="*/ 89 h 135"/>
                <a:gd name="T16" fmla="*/ 8 w 191"/>
                <a:gd name="T17" fmla="*/ 110 h 135"/>
                <a:gd name="T18" fmla="*/ 0 w 191"/>
                <a:gd name="T19" fmla="*/ 108 h 135"/>
                <a:gd name="T20" fmla="*/ 0 w 191"/>
                <a:gd name="T21" fmla="*/ 90 h 135"/>
                <a:gd name="T22" fmla="*/ 95 w 191"/>
                <a:gd name="T23" fmla="*/ 0 h 135"/>
                <a:gd name="T24" fmla="*/ 191 w 191"/>
                <a:gd name="T25" fmla="*/ 90 h 135"/>
                <a:gd name="T26" fmla="*/ 191 w 19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35">
                  <a:moveTo>
                    <a:pt x="191" y="135"/>
                  </a:moveTo>
                  <a:cubicBezTo>
                    <a:pt x="170" y="135"/>
                    <a:pt x="170" y="135"/>
                    <a:pt x="170" y="135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70" y="51"/>
                    <a:pt x="137" y="19"/>
                    <a:pt x="95" y="19"/>
                  </a:cubicBezTo>
                  <a:cubicBezTo>
                    <a:pt x="54" y="19"/>
                    <a:pt x="21" y="51"/>
                    <a:pt x="21" y="90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45" y="95"/>
                    <a:pt x="70" y="88"/>
                    <a:pt x="90" y="73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76" y="109"/>
                    <a:pt x="41" y="116"/>
                    <a:pt x="8" y="11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0"/>
                    <a:pt x="43" y="0"/>
                    <a:pt x="95" y="0"/>
                  </a:cubicBezTo>
                  <a:cubicBezTo>
                    <a:pt x="148" y="0"/>
                    <a:pt x="191" y="40"/>
                    <a:pt x="191" y="90"/>
                  </a:cubicBezTo>
                  <a:lnTo>
                    <a:pt x="191" y="135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502" y="1453"/>
              <a:ext cx="21" cy="71"/>
            </a:xfrm>
            <a:prstGeom prst="rect">
              <a:avLst/>
            </a:pr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415" y="1439"/>
              <a:ext cx="194" cy="137"/>
            </a:xfrm>
            <a:custGeom>
              <a:avLst/>
              <a:gdLst>
                <a:gd name="T0" fmla="*/ 21 w 191"/>
                <a:gd name="T1" fmla="*/ 135 h 135"/>
                <a:gd name="T2" fmla="*/ 0 w 191"/>
                <a:gd name="T3" fmla="*/ 135 h 135"/>
                <a:gd name="T4" fmla="*/ 0 w 191"/>
                <a:gd name="T5" fmla="*/ 90 h 135"/>
                <a:gd name="T6" fmla="*/ 95 w 191"/>
                <a:gd name="T7" fmla="*/ 0 h 135"/>
                <a:gd name="T8" fmla="*/ 191 w 191"/>
                <a:gd name="T9" fmla="*/ 90 h 135"/>
                <a:gd name="T10" fmla="*/ 191 w 191"/>
                <a:gd name="T11" fmla="*/ 109 h 135"/>
                <a:gd name="T12" fmla="*/ 183 w 191"/>
                <a:gd name="T13" fmla="*/ 110 h 135"/>
                <a:gd name="T14" fmla="*/ 90 w 191"/>
                <a:gd name="T15" fmla="*/ 90 h 135"/>
                <a:gd name="T16" fmla="*/ 102 w 191"/>
                <a:gd name="T17" fmla="*/ 74 h 135"/>
                <a:gd name="T18" fmla="*/ 170 w 191"/>
                <a:gd name="T19" fmla="*/ 92 h 135"/>
                <a:gd name="T20" fmla="*/ 170 w 191"/>
                <a:gd name="T21" fmla="*/ 90 h 135"/>
                <a:gd name="T22" fmla="*/ 96 w 191"/>
                <a:gd name="T23" fmla="*/ 19 h 135"/>
                <a:gd name="T24" fmla="*/ 21 w 191"/>
                <a:gd name="T25" fmla="*/ 90 h 135"/>
                <a:gd name="T26" fmla="*/ 21 w 19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35">
                  <a:moveTo>
                    <a:pt x="21" y="135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0"/>
                    <a:pt x="43" y="0"/>
                    <a:pt x="95" y="0"/>
                  </a:cubicBezTo>
                  <a:cubicBezTo>
                    <a:pt x="148" y="0"/>
                    <a:pt x="191" y="40"/>
                    <a:pt x="191" y="90"/>
                  </a:cubicBezTo>
                  <a:cubicBezTo>
                    <a:pt x="191" y="109"/>
                    <a:pt x="191" y="109"/>
                    <a:pt x="191" y="109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50" y="116"/>
                    <a:pt x="117" y="109"/>
                    <a:pt x="90" y="90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22" y="88"/>
                    <a:pt x="146" y="94"/>
                    <a:pt x="170" y="92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70" y="51"/>
                    <a:pt x="137" y="19"/>
                    <a:pt x="96" y="19"/>
                  </a:cubicBezTo>
                  <a:cubicBezTo>
                    <a:pt x="54" y="19"/>
                    <a:pt x="21" y="51"/>
                    <a:pt x="21" y="90"/>
                  </a:cubicBezTo>
                  <a:lnTo>
                    <a:pt x="21" y="135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819" y="1593"/>
              <a:ext cx="24" cy="10"/>
            </a:xfrm>
            <a:custGeom>
              <a:avLst/>
              <a:gdLst>
                <a:gd name="T0" fmla="*/ 12 w 24"/>
                <a:gd name="T1" fmla="*/ 10 h 10"/>
                <a:gd name="T2" fmla="*/ 24 w 24"/>
                <a:gd name="T3" fmla="*/ 5 h 10"/>
                <a:gd name="T4" fmla="*/ 12 w 24"/>
                <a:gd name="T5" fmla="*/ 0 h 10"/>
                <a:gd name="T6" fmla="*/ 0 w 24"/>
                <a:gd name="T7" fmla="*/ 5 h 10"/>
                <a:gd name="T8" fmla="*/ 12 w 2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12" y="10"/>
                  </a:moveTo>
                  <a:cubicBezTo>
                    <a:pt x="19" y="10"/>
                    <a:pt x="24" y="8"/>
                    <a:pt x="24" y="5"/>
                  </a:cubicBezTo>
                  <a:cubicBezTo>
                    <a:pt x="24" y="3"/>
                    <a:pt x="18" y="0"/>
                    <a:pt x="12" y="0"/>
                  </a:cubicBezTo>
                  <a:cubicBezTo>
                    <a:pt x="5" y="0"/>
                    <a:pt x="0" y="3"/>
                    <a:pt x="0" y="5"/>
                  </a:cubicBezTo>
                  <a:cubicBezTo>
                    <a:pt x="0" y="8"/>
                    <a:pt x="5" y="10"/>
                    <a:pt x="12" y="1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" name="Oval 51"/>
            <p:cNvSpPr>
              <a:spLocks noChangeArrowheads="1"/>
            </p:cNvSpPr>
            <p:nvPr/>
          </p:nvSpPr>
          <p:spPr bwMode="auto">
            <a:xfrm>
              <a:off x="741" y="1593"/>
              <a:ext cx="24" cy="10"/>
            </a:xfrm>
            <a:prstGeom prst="ellipse">
              <a:avLst/>
            </a:pr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888" y="1535"/>
              <a:ext cx="37" cy="72"/>
            </a:xfrm>
            <a:custGeom>
              <a:avLst/>
              <a:gdLst>
                <a:gd name="T0" fmla="*/ 0 w 37"/>
                <a:gd name="T1" fmla="*/ 70 h 71"/>
                <a:gd name="T2" fmla="*/ 0 w 37"/>
                <a:gd name="T3" fmla="*/ 50 h 71"/>
                <a:gd name="T4" fmla="*/ 16 w 37"/>
                <a:gd name="T5" fmla="*/ 36 h 71"/>
                <a:gd name="T6" fmla="*/ 2 w 37"/>
                <a:gd name="T7" fmla="*/ 20 h 71"/>
                <a:gd name="T8" fmla="*/ 0 w 37"/>
                <a:gd name="T9" fmla="*/ 20 h 71"/>
                <a:gd name="T10" fmla="*/ 0 w 37"/>
                <a:gd name="T11" fmla="*/ 0 h 71"/>
                <a:gd name="T12" fmla="*/ 37 w 37"/>
                <a:gd name="T13" fmla="*/ 35 h 71"/>
                <a:gd name="T14" fmla="*/ 0 w 37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71">
                  <a:moveTo>
                    <a:pt x="0" y="7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8" y="51"/>
                    <a:pt x="16" y="45"/>
                    <a:pt x="16" y="36"/>
                  </a:cubicBezTo>
                  <a:cubicBezTo>
                    <a:pt x="17" y="28"/>
                    <a:pt x="10" y="21"/>
                    <a:pt x="2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6" y="15"/>
                    <a:pt x="37" y="35"/>
                  </a:cubicBezTo>
                  <a:cubicBezTo>
                    <a:pt x="36" y="55"/>
                    <a:pt x="20" y="71"/>
                    <a:pt x="0" y="70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685" y="1586"/>
              <a:ext cx="205" cy="131"/>
            </a:xfrm>
            <a:custGeom>
              <a:avLst/>
              <a:gdLst>
                <a:gd name="T0" fmla="*/ 105 w 202"/>
                <a:gd name="T1" fmla="*/ 129 h 129"/>
                <a:gd name="T2" fmla="*/ 7 w 202"/>
                <a:gd name="T3" fmla="*/ 37 h 129"/>
                <a:gd name="T4" fmla="*/ 7 w 202"/>
                <a:gd name="T5" fmla="*/ 5 h 129"/>
                <a:gd name="T6" fmla="*/ 28 w 202"/>
                <a:gd name="T7" fmla="*/ 25 h 129"/>
                <a:gd name="T8" fmla="*/ 0 w 202"/>
                <a:gd name="T9" fmla="*/ 0 h 129"/>
                <a:gd name="T10" fmla="*/ 28 w 202"/>
                <a:gd name="T11" fmla="*/ 2 h 129"/>
                <a:gd name="T12" fmla="*/ 28 w 202"/>
                <a:gd name="T13" fmla="*/ 37 h 129"/>
                <a:gd name="T14" fmla="*/ 105 w 202"/>
                <a:gd name="T15" fmla="*/ 109 h 129"/>
                <a:gd name="T16" fmla="*/ 181 w 202"/>
                <a:gd name="T17" fmla="*/ 37 h 129"/>
                <a:gd name="T18" fmla="*/ 181 w 202"/>
                <a:gd name="T19" fmla="*/ 1 h 129"/>
                <a:gd name="T20" fmla="*/ 202 w 202"/>
                <a:gd name="T21" fmla="*/ 1 h 129"/>
                <a:gd name="T22" fmla="*/ 202 w 202"/>
                <a:gd name="T23" fmla="*/ 37 h 129"/>
                <a:gd name="T24" fmla="*/ 105 w 202"/>
                <a:gd name="T2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29">
                  <a:moveTo>
                    <a:pt x="105" y="129"/>
                  </a:moveTo>
                  <a:cubicBezTo>
                    <a:pt x="51" y="129"/>
                    <a:pt x="7" y="88"/>
                    <a:pt x="7" y="3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77"/>
                    <a:pt x="63" y="109"/>
                    <a:pt x="105" y="109"/>
                  </a:cubicBezTo>
                  <a:cubicBezTo>
                    <a:pt x="147" y="109"/>
                    <a:pt x="181" y="77"/>
                    <a:pt x="181" y="37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2" y="88"/>
                    <a:pt x="159" y="129"/>
                    <a:pt x="105" y="129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658" y="1535"/>
              <a:ext cx="37" cy="72"/>
            </a:xfrm>
            <a:custGeom>
              <a:avLst/>
              <a:gdLst>
                <a:gd name="T0" fmla="*/ 37 w 37"/>
                <a:gd name="T1" fmla="*/ 70 h 71"/>
                <a:gd name="T2" fmla="*/ 0 w 37"/>
                <a:gd name="T3" fmla="*/ 36 h 71"/>
                <a:gd name="T4" fmla="*/ 37 w 37"/>
                <a:gd name="T5" fmla="*/ 1 h 71"/>
                <a:gd name="T6" fmla="*/ 37 w 37"/>
                <a:gd name="T7" fmla="*/ 21 h 71"/>
                <a:gd name="T8" fmla="*/ 21 w 37"/>
                <a:gd name="T9" fmla="*/ 35 h 71"/>
                <a:gd name="T10" fmla="*/ 35 w 37"/>
                <a:gd name="T11" fmla="*/ 51 h 71"/>
                <a:gd name="T12" fmla="*/ 37 w 37"/>
                <a:gd name="T13" fmla="*/ 51 h 71"/>
                <a:gd name="T14" fmla="*/ 37 w 37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71">
                  <a:moveTo>
                    <a:pt x="37" y="70"/>
                  </a:moveTo>
                  <a:cubicBezTo>
                    <a:pt x="17" y="71"/>
                    <a:pt x="1" y="55"/>
                    <a:pt x="0" y="36"/>
                  </a:cubicBezTo>
                  <a:cubicBezTo>
                    <a:pt x="1" y="16"/>
                    <a:pt x="17" y="0"/>
                    <a:pt x="37" y="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29" y="20"/>
                    <a:pt x="22" y="26"/>
                    <a:pt x="21" y="35"/>
                  </a:cubicBezTo>
                  <a:cubicBezTo>
                    <a:pt x="20" y="43"/>
                    <a:pt x="27" y="50"/>
                    <a:pt x="35" y="51"/>
                  </a:cubicBezTo>
                  <a:cubicBezTo>
                    <a:pt x="36" y="51"/>
                    <a:pt x="36" y="51"/>
                    <a:pt x="37" y="51"/>
                  </a:cubicBezTo>
                  <a:lnTo>
                    <a:pt x="37" y="70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763" y="1677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4 w 56"/>
                <a:gd name="T3" fmla="*/ 36 h 36"/>
                <a:gd name="T4" fmla="*/ 52 w 56"/>
                <a:gd name="T5" fmla="*/ 36 h 36"/>
                <a:gd name="T6" fmla="*/ 56 w 56"/>
                <a:gd name="T7" fmla="*/ 0 h 36"/>
                <a:gd name="T8" fmla="*/ 0 w 5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6">
                  <a:moveTo>
                    <a:pt x="0" y="0"/>
                  </a:moveTo>
                  <a:lnTo>
                    <a:pt x="4" y="36"/>
                  </a:lnTo>
                  <a:lnTo>
                    <a:pt x="52" y="36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702" y="1636"/>
              <a:ext cx="178" cy="74"/>
            </a:xfrm>
            <a:custGeom>
              <a:avLst/>
              <a:gdLst>
                <a:gd name="T0" fmla="*/ 115 w 176"/>
                <a:gd name="T1" fmla="*/ 0 h 73"/>
                <a:gd name="T2" fmla="*/ 85 w 176"/>
                <a:gd name="T3" fmla="*/ 23 h 73"/>
                <a:gd name="T4" fmla="*/ 62 w 176"/>
                <a:gd name="T5" fmla="*/ 0 h 73"/>
                <a:gd name="T6" fmla="*/ 0 w 176"/>
                <a:gd name="T7" fmla="*/ 0 h 73"/>
                <a:gd name="T8" fmla="*/ 14 w 176"/>
                <a:gd name="T9" fmla="*/ 37 h 73"/>
                <a:gd name="T10" fmla="*/ 62 w 176"/>
                <a:gd name="T11" fmla="*/ 62 h 73"/>
                <a:gd name="T12" fmla="*/ 79 w 176"/>
                <a:gd name="T13" fmla="*/ 73 h 73"/>
                <a:gd name="T14" fmla="*/ 125 w 176"/>
                <a:gd name="T15" fmla="*/ 58 h 73"/>
                <a:gd name="T16" fmla="*/ 154 w 176"/>
                <a:gd name="T17" fmla="*/ 45 h 73"/>
                <a:gd name="T18" fmla="*/ 176 w 176"/>
                <a:gd name="T19" fmla="*/ 0 h 73"/>
                <a:gd name="T20" fmla="*/ 115 w 176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73">
                  <a:moveTo>
                    <a:pt x="115" y="0"/>
                  </a:moveTo>
                  <a:cubicBezTo>
                    <a:pt x="113" y="15"/>
                    <a:pt x="99" y="25"/>
                    <a:pt x="85" y="23"/>
                  </a:cubicBezTo>
                  <a:cubicBezTo>
                    <a:pt x="73" y="21"/>
                    <a:pt x="64" y="12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747" y="1616"/>
              <a:ext cx="89" cy="21"/>
            </a:xfrm>
            <a:custGeom>
              <a:avLst/>
              <a:gdLst>
                <a:gd name="T0" fmla="*/ 0 w 88"/>
                <a:gd name="T1" fmla="*/ 20 h 21"/>
                <a:gd name="T2" fmla="*/ 3 w 88"/>
                <a:gd name="T3" fmla="*/ 11 h 21"/>
                <a:gd name="T4" fmla="*/ 21 w 88"/>
                <a:gd name="T5" fmla="*/ 0 h 21"/>
                <a:gd name="T6" fmla="*/ 67 w 88"/>
                <a:gd name="T7" fmla="*/ 0 h 21"/>
                <a:gd name="T8" fmla="*/ 85 w 88"/>
                <a:gd name="T9" fmla="*/ 11 h 21"/>
                <a:gd name="T10" fmla="*/ 88 w 88"/>
                <a:gd name="T11" fmla="*/ 21 h 21"/>
                <a:gd name="T12" fmla="*/ 0 w 88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1">
                  <a:moveTo>
                    <a:pt x="0" y="2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6" y="4"/>
                    <a:pt x="13" y="0"/>
                    <a:pt x="2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5" y="0"/>
                    <a:pt x="82" y="4"/>
                    <a:pt x="85" y="11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730" y="1432"/>
              <a:ext cx="126" cy="81"/>
            </a:xfrm>
            <a:custGeom>
              <a:avLst/>
              <a:gdLst>
                <a:gd name="T0" fmla="*/ 109 w 124"/>
                <a:gd name="T1" fmla="*/ 9 h 80"/>
                <a:gd name="T2" fmla="*/ 123 w 124"/>
                <a:gd name="T3" fmla="*/ 27 h 80"/>
                <a:gd name="T4" fmla="*/ 62 w 124"/>
                <a:gd name="T5" fmla="*/ 80 h 80"/>
                <a:gd name="T6" fmla="*/ 0 w 124"/>
                <a:gd name="T7" fmla="*/ 28 h 80"/>
                <a:gd name="T8" fmla="*/ 17 w 124"/>
                <a:gd name="T9" fmla="*/ 11 h 80"/>
                <a:gd name="T10" fmla="*/ 60 w 124"/>
                <a:gd name="T11" fmla="*/ 0 h 80"/>
                <a:gd name="T12" fmla="*/ 109 w 124"/>
                <a:gd name="T13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0">
                  <a:moveTo>
                    <a:pt x="109" y="9"/>
                  </a:moveTo>
                  <a:cubicBezTo>
                    <a:pt x="109" y="11"/>
                    <a:pt x="124" y="25"/>
                    <a:pt x="123" y="27"/>
                  </a:cubicBezTo>
                  <a:cubicBezTo>
                    <a:pt x="120" y="57"/>
                    <a:pt x="94" y="80"/>
                    <a:pt x="62" y="80"/>
                  </a:cubicBezTo>
                  <a:cubicBezTo>
                    <a:pt x="29" y="80"/>
                    <a:pt x="4" y="57"/>
                    <a:pt x="0" y="28"/>
                  </a:cubicBezTo>
                  <a:cubicBezTo>
                    <a:pt x="0" y="26"/>
                    <a:pt x="11" y="14"/>
                    <a:pt x="17" y="11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109" y="9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0" name="Rectangle 59"/>
            <p:cNvSpPr>
              <a:spLocks noChangeArrowheads="1"/>
            </p:cNvSpPr>
            <p:nvPr/>
          </p:nvSpPr>
          <p:spPr bwMode="auto">
            <a:xfrm>
              <a:off x="693" y="1510"/>
              <a:ext cx="21" cy="45"/>
            </a:xfrm>
            <a:prstGeom prst="rect">
              <a:avLst/>
            </a:pr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Rectangle 60"/>
            <p:cNvSpPr>
              <a:spLocks noChangeArrowheads="1"/>
            </p:cNvSpPr>
            <p:nvPr/>
          </p:nvSpPr>
          <p:spPr bwMode="auto">
            <a:xfrm>
              <a:off x="869" y="1509"/>
              <a:ext cx="22" cy="46"/>
            </a:xfrm>
            <a:prstGeom prst="rect">
              <a:avLst/>
            </a:pr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692" y="1419"/>
              <a:ext cx="198" cy="124"/>
            </a:xfrm>
            <a:custGeom>
              <a:avLst/>
              <a:gdLst>
                <a:gd name="T0" fmla="*/ 195 w 195"/>
                <a:gd name="T1" fmla="*/ 122 h 122"/>
                <a:gd name="T2" fmla="*/ 174 w 195"/>
                <a:gd name="T3" fmla="*/ 122 h 122"/>
                <a:gd name="T4" fmla="*/ 174 w 195"/>
                <a:gd name="T5" fmla="*/ 93 h 122"/>
                <a:gd name="T6" fmla="*/ 98 w 195"/>
                <a:gd name="T7" fmla="*/ 20 h 122"/>
                <a:gd name="T8" fmla="*/ 21 w 195"/>
                <a:gd name="T9" fmla="*/ 93 h 122"/>
                <a:gd name="T10" fmla="*/ 21 w 195"/>
                <a:gd name="T11" fmla="*/ 122 h 122"/>
                <a:gd name="T12" fmla="*/ 0 w 195"/>
                <a:gd name="T13" fmla="*/ 122 h 122"/>
                <a:gd name="T14" fmla="*/ 0 w 195"/>
                <a:gd name="T15" fmla="*/ 93 h 122"/>
                <a:gd name="T16" fmla="*/ 98 w 195"/>
                <a:gd name="T17" fmla="*/ 0 h 122"/>
                <a:gd name="T18" fmla="*/ 195 w 195"/>
                <a:gd name="T19" fmla="*/ 93 h 122"/>
                <a:gd name="T20" fmla="*/ 195 w 195"/>
                <a:gd name="T2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22">
                  <a:moveTo>
                    <a:pt x="195" y="122"/>
                  </a:moveTo>
                  <a:cubicBezTo>
                    <a:pt x="174" y="122"/>
                    <a:pt x="174" y="122"/>
                    <a:pt x="174" y="122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4" y="53"/>
                    <a:pt x="140" y="20"/>
                    <a:pt x="98" y="20"/>
                  </a:cubicBezTo>
                  <a:cubicBezTo>
                    <a:pt x="56" y="20"/>
                    <a:pt x="21" y="53"/>
                    <a:pt x="21" y="9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44" y="0"/>
                    <a:pt x="98" y="0"/>
                  </a:cubicBezTo>
                  <a:cubicBezTo>
                    <a:pt x="152" y="0"/>
                    <a:pt x="195" y="42"/>
                    <a:pt x="195" y="93"/>
                  </a:cubicBezTo>
                  <a:lnTo>
                    <a:pt x="195" y="122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3" name="Freeform 62"/>
            <p:cNvSpPr>
              <a:spLocks noEditPoints="1"/>
            </p:cNvSpPr>
            <p:nvPr/>
          </p:nvSpPr>
          <p:spPr bwMode="auto">
            <a:xfrm>
              <a:off x="723" y="1543"/>
              <a:ext cx="71" cy="47"/>
            </a:xfrm>
            <a:custGeom>
              <a:avLst/>
              <a:gdLst>
                <a:gd name="T0" fmla="*/ 35 w 70"/>
                <a:gd name="T1" fmla="*/ 47 h 47"/>
                <a:gd name="T2" fmla="*/ 0 w 70"/>
                <a:gd name="T3" fmla="*/ 14 h 47"/>
                <a:gd name="T4" fmla="*/ 1 w 70"/>
                <a:gd name="T5" fmla="*/ 3 h 47"/>
                <a:gd name="T6" fmla="*/ 2 w 70"/>
                <a:gd name="T7" fmla="*/ 0 h 47"/>
                <a:gd name="T8" fmla="*/ 67 w 70"/>
                <a:gd name="T9" fmla="*/ 0 h 47"/>
                <a:gd name="T10" fmla="*/ 68 w 70"/>
                <a:gd name="T11" fmla="*/ 3 h 47"/>
                <a:gd name="T12" fmla="*/ 70 w 70"/>
                <a:gd name="T13" fmla="*/ 14 h 47"/>
                <a:gd name="T14" fmla="*/ 35 w 70"/>
                <a:gd name="T15" fmla="*/ 47 h 47"/>
                <a:gd name="T16" fmla="*/ 9 w 70"/>
                <a:gd name="T17" fmla="*/ 9 h 47"/>
                <a:gd name="T18" fmla="*/ 8 w 70"/>
                <a:gd name="T19" fmla="*/ 14 h 47"/>
                <a:gd name="T20" fmla="*/ 36 w 70"/>
                <a:gd name="T21" fmla="*/ 38 h 47"/>
                <a:gd name="T22" fmla="*/ 61 w 70"/>
                <a:gd name="T23" fmla="*/ 14 h 47"/>
                <a:gd name="T24" fmla="*/ 60 w 70"/>
                <a:gd name="T25" fmla="*/ 9 h 47"/>
                <a:gd name="T26" fmla="*/ 9 w 70"/>
                <a:gd name="T2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7">
                  <a:moveTo>
                    <a:pt x="35" y="47"/>
                  </a:moveTo>
                  <a:cubicBezTo>
                    <a:pt x="16" y="47"/>
                    <a:pt x="0" y="32"/>
                    <a:pt x="0" y="14"/>
                  </a:cubicBezTo>
                  <a:cubicBezTo>
                    <a:pt x="0" y="10"/>
                    <a:pt x="0" y="6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6"/>
                    <a:pt x="70" y="10"/>
                    <a:pt x="70" y="14"/>
                  </a:cubicBezTo>
                  <a:cubicBezTo>
                    <a:pt x="69" y="32"/>
                    <a:pt x="53" y="47"/>
                    <a:pt x="35" y="47"/>
                  </a:cubicBezTo>
                  <a:moveTo>
                    <a:pt x="9" y="9"/>
                  </a:moveTo>
                  <a:cubicBezTo>
                    <a:pt x="9" y="10"/>
                    <a:pt x="8" y="12"/>
                    <a:pt x="8" y="14"/>
                  </a:cubicBezTo>
                  <a:cubicBezTo>
                    <a:pt x="9" y="28"/>
                    <a:pt x="22" y="39"/>
                    <a:pt x="36" y="38"/>
                  </a:cubicBezTo>
                  <a:cubicBezTo>
                    <a:pt x="50" y="38"/>
                    <a:pt x="60" y="27"/>
                    <a:pt x="61" y="14"/>
                  </a:cubicBezTo>
                  <a:cubicBezTo>
                    <a:pt x="61" y="12"/>
                    <a:pt x="61" y="10"/>
                    <a:pt x="60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4" name="Freeform 63"/>
            <p:cNvSpPr>
              <a:spLocks noEditPoints="1"/>
            </p:cNvSpPr>
            <p:nvPr/>
          </p:nvSpPr>
          <p:spPr bwMode="auto">
            <a:xfrm>
              <a:off x="789" y="1543"/>
              <a:ext cx="71" cy="47"/>
            </a:xfrm>
            <a:custGeom>
              <a:avLst/>
              <a:gdLst>
                <a:gd name="T0" fmla="*/ 35 w 70"/>
                <a:gd name="T1" fmla="*/ 47 h 47"/>
                <a:gd name="T2" fmla="*/ 0 w 70"/>
                <a:gd name="T3" fmla="*/ 14 h 47"/>
                <a:gd name="T4" fmla="*/ 2 w 70"/>
                <a:gd name="T5" fmla="*/ 3 h 47"/>
                <a:gd name="T6" fmla="*/ 3 w 70"/>
                <a:gd name="T7" fmla="*/ 0 h 47"/>
                <a:gd name="T8" fmla="*/ 67 w 70"/>
                <a:gd name="T9" fmla="*/ 0 h 47"/>
                <a:gd name="T10" fmla="*/ 68 w 70"/>
                <a:gd name="T11" fmla="*/ 3 h 47"/>
                <a:gd name="T12" fmla="*/ 70 w 70"/>
                <a:gd name="T13" fmla="*/ 14 h 47"/>
                <a:gd name="T14" fmla="*/ 35 w 70"/>
                <a:gd name="T15" fmla="*/ 47 h 47"/>
                <a:gd name="T16" fmla="*/ 9 w 70"/>
                <a:gd name="T17" fmla="*/ 9 h 47"/>
                <a:gd name="T18" fmla="*/ 8 w 70"/>
                <a:gd name="T19" fmla="*/ 14 h 47"/>
                <a:gd name="T20" fmla="*/ 36 w 70"/>
                <a:gd name="T21" fmla="*/ 38 h 47"/>
                <a:gd name="T22" fmla="*/ 61 w 70"/>
                <a:gd name="T23" fmla="*/ 14 h 47"/>
                <a:gd name="T24" fmla="*/ 60 w 70"/>
                <a:gd name="T25" fmla="*/ 9 h 47"/>
                <a:gd name="T26" fmla="*/ 9 w 70"/>
                <a:gd name="T2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7">
                  <a:moveTo>
                    <a:pt x="35" y="47"/>
                  </a:moveTo>
                  <a:cubicBezTo>
                    <a:pt x="16" y="47"/>
                    <a:pt x="0" y="32"/>
                    <a:pt x="0" y="14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6"/>
                    <a:pt x="70" y="10"/>
                    <a:pt x="70" y="14"/>
                  </a:cubicBezTo>
                  <a:cubicBezTo>
                    <a:pt x="69" y="32"/>
                    <a:pt x="54" y="47"/>
                    <a:pt x="35" y="47"/>
                  </a:cubicBezTo>
                  <a:moveTo>
                    <a:pt x="9" y="9"/>
                  </a:moveTo>
                  <a:cubicBezTo>
                    <a:pt x="9" y="10"/>
                    <a:pt x="8" y="12"/>
                    <a:pt x="8" y="14"/>
                  </a:cubicBezTo>
                  <a:cubicBezTo>
                    <a:pt x="9" y="28"/>
                    <a:pt x="22" y="39"/>
                    <a:pt x="36" y="38"/>
                  </a:cubicBezTo>
                  <a:cubicBezTo>
                    <a:pt x="50" y="38"/>
                    <a:pt x="60" y="27"/>
                    <a:pt x="61" y="14"/>
                  </a:cubicBezTo>
                  <a:cubicBezTo>
                    <a:pt x="61" y="12"/>
                    <a:pt x="61" y="10"/>
                    <a:pt x="60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748" y="1556"/>
              <a:ext cx="26" cy="13"/>
            </a:xfrm>
            <a:custGeom>
              <a:avLst/>
              <a:gdLst>
                <a:gd name="T0" fmla="*/ 13 w 26"/>
                <a:gd name="T1" fmla="*/ 1 h 13"/>
                <a:gd name="T2" fmla="*/ 26 w 26"/>
                <a:gd name="T3" fmla="*/ 12 h 13"/>
                <a:gd name="T4" fmla="*/ 26 w 26"/>
                <a:gd name="T5" fmla="*/ 13 h 13"/>
                <a:gd name="T6" fmla="*/ 26 w 26"/>
                <a:gd name="T7" fmla="*/ 13 h 13"/>
                <a:gd name="T8" fmla="*/ 0 w 26"/>
                <a:gd name="T9" fmla="*/ 13 h 13"/>
                <a:gd name="T10" fmla="*/ 0 w 26"/>
                <a:gd name="T11" fmla="*/ 13 h 13"/>
                <a:gd name="T12" fmla="*/ 13 w 26"/>
                <a:gd name="T13" fmla="*/ 1 h 13"/>
                <a:gd name="T14" fmla="*/ 13 w 26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3">
                  <a:moveTo>
                    <a:pt x="13" y="1"/>
                  </a:moveTo>
                  <a:cubicBezTo>
                    <a:pt x="20" y="0"/>
                    <a:pt x="25" y="6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6"/>
                    <a:pt x="6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812" y="1556"/>
              <a:ext cx="25" cy="13"/>
            </a:xfrm>
            <a:custGeom>
              <a:avLst/>
              <a:gdLst>
                <a:gd name="T0" fmla="*/ 12 w 25"/>
                <a:gd name="T1" fmla="*/ 1 h 13"/>
                <a:gd name="T2" fmla="*/ 25 w 25"/>
                <a:gd name="T3" fmla="*/ 13 h 13"/>
                <a:gd name="T4" fmla="*/ 25 w 25"/>
                <a:gd name="T5" fmla="*/ 13 h 13"/>
                <a:gd name="T6" fmla="*/ 25 w 25"/>
                <a:gd name="T7" fmla="*/ 13 h 13"/>
                <a:gd name="T8" fmla="*/ 0 w 25"/>
                <a:gd name="T9" fmla="*/ 13 h 13"/>
                <a:gd name="T10" fmla="*/ 0 w 25"/>
                <a:gd name="T11" fmla="*/ 13 h 13"/>
                <a:gd name="T12" fmla="*/ 12 w 25"/>
                <a:gd name="T13" fmla="*/ 1 h 13"/>
                <a:gd name="T14" fmla="*/ 12 w 25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12" y="1"/>
                  </a:moveTo>
                  <a:cubicBezTo>
                    <a:pt x="19" y="0"/>
                    <a:pt x="25" y="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779" y="1543"/>
              <a:ext cx="29" cy="9"/>
            </a:xfrm>
            <a:prstGeom prst="rect">
              <a:avLst/>
            </a:prstGeom>
            <a:solidFill>
              <a:srgbClr val="36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8" name="Group 69"/>
          <p:cNvGrpSpPr>
            <a:grpSpLocks noChangeAspect="1"/>
          </p:cNvGrpSpPr>
          <p:nvPr/>
        </p:nvGrpSpPr>
        <p:grpSpPr bwMode="auto">
          <a:xfrm>
            <a:off x="677514" y="4245917"/>
            <a:ext cx="270000" cy="270000"/>
            <a:chOff x="385" y="2643"/>
            <a:chExt cx="159" cy="159"/>
          </a:xfrm>
        </p:grpSpPr>
        <p:sp>
          <p:nvSpPr>
            <p:cNvPr id="79" name="AutoShape 68"/>
            <p:cNvSpPr>
              <a:spLocks noChangeAspect="1" noChangeArrowheads="1" noTextEdit="1"/>
            </p:cNvSpPr>
            <p:nvPr/>
          </p:nvSpPr>
          <p:spPr bwMode="auto">
            <a:xfrm>
              <a:off x="385" y="2643"/>
              <a:ext cx="1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387" y="2644"/>
              <a:ext cx="141" cy="141"/>
            </a:xfrm>
            <a:custGeom>
              <a:avLst/>
              <a:gdLst>
                <a:gd name="T0" fmla="*/ 369 w 418"/>
                <a:gd name="T1" fmla="*/ 113 h 418"/>
                <a:gd name="T2" fmla="*/ 323 w 418"/>
                <a:gd name="T3" fmla="*/ 360 h 418"/>
                <a:gd name="T4" fmla="*/ 73 w 418"/>
                <a:gd name="T5" fmla="*/ 343 h 418"/>
                <a:gd name="T6" fmla="*/ 60 w 418"/>
                <a:gd name="T7" fmla="*/ 92 h 418"/>
                <a:gd name="T8" fmla="*/ 308 w 418"/>
                <a:gd name="T9" fmla="*/ 5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18">
                  <a:moveTo>
                    <a:pt x="369" y="113"/>
                  </a:moveTo>
                  <a:cubicBezTo>
                    <a:pt x="418" y="195"/>
                    <a:pt x="399" y="301"/>
                    <a:pt x="323" y="360"/>
                  </a:cubicBezTo>
                  <a:cubicBezTo>
                    <a:pt x="247" y="418"/>
                    <a:pt x="140" y="411"/>
                    <a:pt x="73" y="343"/>
                  </a:cubicBezTo>
                  <a:cubicBezTo>
                    <a:pt x="5" y="274"/>
                    <a:pt x="0" y="167"/>
                    <a:pt x="60" y="92"/>
                  </a:cubicBezTo>
                  <a:cubicBezTo>
                    <a:pt x="120" y="17"/>
                    <a:pt x="226" y="0"/>
                    <a:pt x="308" y="50"/>
                  </a:cubicBezTo>
                </a:path>
              </a:pathLst>
            </a:custGeom>
            <a:noFill/>
            <a:ln w="26988" cap="rnd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424" y="2654"/>
              <a:ext cx="114" cy="84"/>
            </a:xfrm>
            <a:custGeom>
              <a:avLst/>
              <a:gdLst>
                <a:gd name="T0" fmla="*/ 0 w 336"/>
                <a:gd name="T1" fmla="*/ 160 h 248"/>
                <a:gd name="T2" fmla="*/ 88 w 336"/>
                <a:gd name="T3" fmla="*/ 248 h 248"/>
                <a:gd name="T4" fmla="*/ 336 w 336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248">
                  <a:moveTo>
                    <a:pt x="0" y="160"/>
                  </a:moveTo>
                  <a:lnTo>
                    <a:pt x="88" y="248"/>
                  </a:lnTo>
                  <a:lnTo>
                    <a:pt x="336" y="0"/>
                  </a:lnTo>
                </a:path>
              </a:pathLst>
            </a:custGeom>
            <a:noFill/>
            <a:ln w="26988" cap="rnd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2" name="Group 69"/>
          <p:cNvGrpSpPr>
            <a:grpSpLocks noChangeAspect="1"/>
          </p:cNvGrpSpPr>
          <p:nvPr/>
        </p:nvGrpSpPr>
        <p:grpSpPr bwMode="auto">
          <a:xfrm>
            <a:off x="664796" y="4685442"/>
            <a:ext cx="270000" cy="270000"/>
            <a:chOff x="385" y="2643"/>
            <a:chExt cx="159" cy="159"/>
          </a:xfrm>
        </p:grpSpPr>
        <p:sp>
          <p:nvSpPr>
            <p:cNvPr id="83" name="AutoShape 68"/>
            <p:cNvSpPr>
              <a:spLocks noChangeAspect="1" noChangeArrowheads="1" noTextEdit="1"/>
            </p:cNvSpPr>
            <p:nvPr/>
          </p:nvSpPr>
          <p:spPr bwMode="auto">
            <a:xfrm>
              <a:off x="385" y="2643"/>
              <a:ext cx="1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387" y="2644"/>
              <a:ext cx="141" cy="141"/>
            </a:xfrm>
            <a:custGeom>
              <a:avLst/>
              <a:gdLst>
                <a:gd name="T0" fmla="*/ 369 w 418"/>
                <a:gd name="T1" fmla="*/ 113 h 418"/>
                <a:gd name="T2" fmla="*/ 323 w 418"/>
                <a:gd name="T3" fmla="*/ 360 h 418"/>
                <a:gd name="T4" fmla="*/ 73 w 418"/>
                <a:gd name="T5" fmla="*/ 343 h 418"/>
                <a:gd name="T6" fmla="*/ 60 w 418"/>
                <a:gd name="T7" fmla="*/ 92 h 418"/>
                <a:gd name="T8" fmla="*/ 308 w 418"/>
                <a:gd name="T9" fmla="*/ 5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18">
                  <a:moveTo>
                    <a:pt x="369" y="113"/>
                  </a:moveTo>
                  <a:cubicBezTo>
                    <a:pt x="418" y="195"/>
                    <a:pt x="399" y="301"/>
                    <a:pt x="323" y="360"/>
                  </a:cubicBezTo>
                  <a:cubicBezTo>
                    <a:pt x="247" y="418"/>
                    <a:pt x="140" y="411"/>
                    <a:pt x="73" y="343"/>
                  </a:cubicBezTo>
                  <a:cubicBezTo>
                    <a:pt x="5" y="274"/>
                    <a:pt x="0" y="167"/>
                    <a:pt x="60" y="92"/>
                  </a:cubicBezTo>
                  <a:cubicBezTo>
                    <a:pt x="120" y="17"/>
                    <a:pt x="226" y="0"/>
                    <a:pt x="308" y="50"/>
                  </a:cubicBezTo>
                </a:path>
              </a:pathLst>
            </a:custGeom>
            <a:noFill/>
            <a:ln w="26988" cap="rnd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424" y="2654"/>
              <a:ext cx="114" cy="84"/>
            </a:xfrm>
            <a:custGeom>
              <a:avLst/>
              <a:gdLst>
                <a:gd name="T0" fmla="*/ 0 w 336"/>
                <a:gd name="T1" fmla="*/ 160 h 248"/>
                <a:gd name="T2" fmla="*/ 88 w 336"/>
                <a:gd name="T3" fmla="*/ 248 h 248"/>
                <a:gd name="T4" fmla="*/ 336 w 336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248">
                  <a:moveTo>
                    <a:pt x="0" y="160"/>
                  </a:moveTo>
                  <a:lnTo>
                    <a:pt x="88" y="248"/>
                  </a:lnTo>
                  <a:lnTo>
                    <a:pt x="336" y="0"/>
                  </a:lnTo>
                </a:path>
              </a:pathLst>
            </a:custGeom>
            <a:noFill/>
            <a:ln w="26988" cap="rnd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6" name="Group 69"/>
          <p:cNvGrpSpPr>
            <a:grpSpLocks noChangeAspect="1"/>
          </p:cNvGrpSpPr>
          <p:nvPr/>
        </p:nvGrpSpPr>
        <p:grpSpPr bwMode="auto">
          <a:xfrm>
            <a:off x="694486" y="5673669"/>
            <a:ext cx="270000" cy="270000"/>
            <a:chOff x="385" y="2643"/>
            <a:chExt cx="159" cy="159"/>
          </a:xfrm>
        </p:grpSpPr>
        <p:sp>
          <p:nvSpPr>
            <p:cNvPr id="87" name="AutoShape 68"/>
            <p:cNvSpPr>
              <a:spLocks noChangeAspect="1" noChangeArrowheads="1" noTextEdit="1"/>
            </p:cNvSpPr>
            <p:nvPr/>
          </p:nvSpPr>
          <p:spPr bwMode="auto">
            <a:xfrm>
              <a:off x="385" y="2643"/>
              <a:ext cx="1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387" y="2644"/>
              <a:ext cx="141" cy="141"/>
            </a:xfrm>
            <a:custGeom>
              <a:avLst/>
              <a:gdLst>
                <a:gd name="T0" fmla="*/ 369 w 418"/>
                <a:gd name="T1" fmla="*/ 113 h 418"/>
                <a:gd name="T2" fmla="*/ 323 w 418"/>
                <a:gd name="T3" fmla="*/ 360 h 418"/>
                <a:gd name="T4" fmla="*/ 73 w 418"/>
                <a:gd name="T5" fmla="*/ 343 h 418"/>
                <a:gd name="T6" fmla="*/ 60 w 418"/>
                <a:gd name="T7" fmla="*/ 92 h 418"/>
                <a:gd name="T8" fmla="*/ 308 w 418"/>
                <a:gd name="T9" fmla="*/ 5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18">
                  <a:moveTo>
                    <a:pt x="369" y="113"/>
                  </a:moveTo>
                  <a:cubicBezTo>
                    <a:pt x="418" y="195"/>
                    <a:pt x="399" y="301"/>
                    <a:pt x="323" y="360"/>
                  </a:cubicBezTo>
                  <a:cubicBezTo>
                    <a:pt x="247" y="418"/>
                    <a:pt x="140" y="411"/>
                    <a:pt x="73" y="343"/>
                  </a:cubicBezTo>
                  <a:cubicBezTo>
                    <a:pt x="5" y="274"/>
                    <a:pt x="0" y="167"/>
                    <a:pt x="60" y="92"/>
                  </a:cubicBezTo>
                  <a:cubicBezTo>
                    <a:pt x="120" y="17"/>
                    <a:pt x="226" y="0"/>
                    <a:pt x="308" y="50"/>
                  </a:cubicBezTo>
                </a:path>
              </a:pathLst>
            </a:custGeom>
            <a:noFill/>
            <a:ln w="26988" cap="rnd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424" y="2654"/>
              <a:ext cx="114" cy="84"/>
            </a:xfrm>
            <a:custGeom>
              <a:avLst/>
              <a:gdLst>
                <a:gd name="T0" fmla="*/ 0 w 336"/>
                <a:gd name="T1" fmla="*/ 160 h 248"/>
                <a:gd name="T2" fmla="*/ 88 w 336"/>
                <a:gd name="T3" fmla="*/ 248 h 248"/>
                <a:gd name="T4" fmla="*/ 336 w 336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248">
                  <a:moveTo>
                    <a:pt x="0" y="160"/>
                  </a:moveTo>
                  <a:lnTo>
                    <a:pt x="88" y="248"/>
                  </a:lnTo>
                  <a:lnTo>
                    <a:pt x="336" y="0"/>
                  </a:lnTo>
                </a:path>
              </a:pathLst>
            </a:custGeom>
            <a:noFill/>
            <a:ln w="26988" cap="rnd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0" name="Group 69"/>
          <p:cNvGrpSpPr>
            <a:grpSpLocks noChangeAspect="1"/>
          </p:cNvGrpSpPr>
          <p:nvPr/>
        </p:nvGrpSpPr>
        <p:grpSpPr bwMode="auto">
          <a:xfrm>
            <a:off x="677514" y="6168597"/>
            <a:ext cx="270000" cy="270000"/>
            <a:chOff x="385" y="2643"/>
            <a:chExt cx="159" cy="159"/>
          </a:xfrm>
        </p:grpSpPr>
        <p:sp>
          <p:nvSpPr>
            <p:cNvPr id="91" name="AutoShape 68"/>
            <p:cNvSpPr>
              <a:spLocks noChangeAspect="1" noChangeArrowheads="1" noTextEdit="1"/>
            </p:cNvSpPr>
            <p:nvPr/>
          </p:nvSpPr>
          <p:spPr bwMode="auto">
            <a:xfrm>
              <a:off x="385" y="2643"/>
              <a:ext cx="1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2" name="Freeform 70"/>
            <p:cNvSpPr>
              <a:spLocks/>
            </p:cNvSpPr>
            <p:nvPr/>
          </p:nvSpPr>
          <p:spPr bwMode="auto">
            <a:xfrm>
              <a:off x="387" y="2644"/>
              <a:ext cx="141" cy="141"/>
            </a:xfrm>
            <a:custGeom>
              <a:avLst/>
              <a:gdLst>
                <a:gd name="T0" fmla="*/ 369 w 418"/>
                <a:gd name="T1" fmla="*/ 113 h 418"/>
                <a:gd name="T2" fmla="*/ 323 w 418"/>
                <a:gd name="T3" fmla="*/ 360 h 418"/>
                <a:gd name="T4" fmla="*/ 73 w 418"/>
                <a:gd name="T5" fmla="*/ 343 h 418"/>
                <a:gd name="T6" fmla="*/ 60 w 418"/>
                <a:gd name="T7" fmla="*/ 92 h 418"/>
                <a:gd name="T8" fmla="*/ 308 w 418"/>
                <a:gd name="T9" fmla="*/ 5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18">
                  <a:moveTo>
                    <a:pt x="369" y="113"/>
                  </a:moveTo>
                  <a:cubicBezTo>
                    <a:pt x="418" y="195"/>
                    <a:pt x="399" y="301"/>
                    <a:pt x="323" y="360"/>
                  </a:cubicBezTo>
                  <a:cubicBezTo>
                    <a:pt x="247" y="418"/>
                    <a:pt x="140" y="411"/>
                    <a:pt x="73" y="343"/>
                  </a:cubicBezTo>
                  <a:cubicBezTo>
                    <a:pt x="5" y="274"/>
                    <a:pt x="0" y="167"/>
                    <a:pt x="60" y="92"/>
                  </a:cubicBezTo>
                  <a:cubicBezTo>
                    <a:pt x="120" y="17"/>
                    <a:pt x="226" y="0"/>
                    <a:pt x="308" y="50"/>
                  </a:cubicBezTo>
                </a:path>
              </a:pathLst>
            </a:custGeom>
            <a:noFill/>
            <a:ln w="26988" cap="rnd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3" name="Freeform 71"/>
            <p:cNvSpPr>
              <a:spLocks/>
            </p:cNvSpPr>
            <p:nvPr/>
          </p:nvSpPr>
          <p:spPr bwMode="auto">
            <a:xfrm>
              <a:off x="424" y="2654"/>
              <a:ext cx="114" cy="84"/>
            </a:xfrm>
            <a:custGeom>
              <a:avLst/>
              <a:gdLst>
                <a:gd name="T0" fmla="*/ 0 w 336"/>
                <a:gd name="T1" fmla="*/ 160 h 248"/>
                <a:gd name="T2" fmla="*/ 88 w 336"/>
                <a:gd name="T3" fmla="*/ 248 h 248"/>
                <a:gd name="T4" fmla="*/ 336 w 336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248">
                  <a:moveTo>
                    <a:pt x="0" y="160"/>
                  </a:moveTo>
                  <a:lnTo>
                    <a:pt x="88" y="248"/>
                  </a:lnTo>
                  <a:lnTo>
                    <a:pt x="336" y="0"/>
                  </a:lnTo>
                </a:path>
              </a:pathLst>
            </a:custGeom>
            <a:noFill/>
            <a:ln w="26988" cap="rnd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57575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732423" y="4739739"/>
            <a:ext cx="3173328" cy="633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существенная доля на рынке</a:t>
            </a:r>
            <a:r>
              <a:rPr lang="en-US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сильная рентабельность по </a:t>
            </a:r>
            <a:r>
              <a:rPr lang="en-US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EBITDA </a:t>
            </a:r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низкая долговая нагрузка</a:t>
            </a:r>
            <a:endParaRPr kumimoji="0" lang="ru-RU" sz="1100" i="0" u="none" strike="noStrike" kern="0" cap="none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5" name="Group 11">
            <a:extLst>
              <a:ext uri="{FF2B5EF4-FFF2-40B4-BE49-F238E27FC236}">
                <a16:creationId xmlns:a16="http://schemas.microsoft.com/office/drawing/2014/main" id="{3094D683-9D91-4D82-931C-7E6B5570A0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8597" y="2374493"/>
            <a:ext cx="809625" cy="687387"/>
            <a:chOff x="2373" y="1439"/>
            <a:chExt cx="510" cy="433"/>
          </a:xfrm>
        </p:grpSpPr>
        <p:sp>
          <p:nvSpPr>
            <p:cNvPr id="96" name="AutoShape 10">
              <a:extLst>
                <a:ext uri="{FF2B5EF4-FFF2-40B4-BE49-F238E27FC236}">
                  <a16:creationId xmlns:a16="http://schemas.microsoft.com/office/drawing/2014/main" id="{91F46DA0-9A58-4576-861A-F8B02ED3C1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73" y="1439"/>
              <a:ext cx="5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1F453F61-C553-4C45-B1C1-44FC4431B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484"/>
              <a:ext cx="240" cy="268"/>
            </a:xfrm>
            <a:custGeom>
              <a:avLst/>
              <a:gdLst>
                <a:gd name="T0" fmla="*/ 0 w 733"/>
                <a:gd name="T1" fmla="*/ 0 h 820"/>
                <a:gd name="T2" fmla="*/ 0 w 733"/>
                <a:gd name="T3" fmla="*/ 453 h 820"/>
                <a:gd name="T4" fmla="*/ 366 w 733"/>
                <a:gd name="T5" fmla="*/ 820 h 820"/>
                <a:gd name="T6" fmla="*/ 366 w 733"/>
                <a:gd name="T7" fmla="*/ 820 h 820"/>
                <a:gd name="T8" fmla="*/ 733 w 733"/>
                <a:gd name="T9" fmla="*/ 453 h 820"/>
                <a:gd name="T10" fmla="*/ 733 w 733"/>
                <a:gd name="T11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3" h="820">
                  <a:moveTo>
                    <a:pt x="0" y="0"/>
                  </a:moveTo>
                  <a:lnTo>
                    <a:pt x="0" y="453"/>
                  </a:lnTo>
                  <a:cubicBezTo>
                    <a:pt x="0" y="655"/>
                    <a:pt x="164" y="819"/>
                    <a:pt x="366" y="820"/>
                  </a:cubicBezTo>
                  <a:lnTo>
                    <a:pt x="366" y="820"/>
                  </a:lnTo>
                  <a:cubicBezTo>
                    <a:pt x="568" y="819"/>
                    <a:pt x="732" y="656"/>
                    <a:pt x="733" y="453"/>
                  </a:cubicBezTo>
                  <a:lnTo>
                    <a:pt x="733" y="0"/>
                  </a:lnTo>
                </a:path>
              </a:pathLst>
            </a:custGeom>
            <a:noFill/>
            <a:ln w="25400" cap="flat">
              <a:solidFill>
                <a:srgbClr val="E305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8" name="Line 13">
              <a:extLst>
                <a:ext uri="{FF2B5EF4-FFF2-40B4-BE49-F238E27FC236}">
                  <a16:creationId xmlns:a16="http://schemas.microsoft.com/office/drawing/2014/main" id="{5DBFA68F-C947-4385-BCB7-90E6DF489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7" y="1758"/>
              <a:ext cx="0" cy="92"/>
            </a:xfrm>
            <a:prstGeom prst="line">
              <a:avLst/>
            </a:prstGeom>
            <a:noFill/>
            <a:ln w="25400" cap="flat">
              <a:solidFill>
                <a:srgbClr val="E305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FF188BEA-C5B9-4DE0-AC20-D8146CB60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1835"/>
              <a:ext cx="206" cy="36"/>
            </a:xfrm>
            <a:custGeom>
              <a:avLst/>
              <a:gdLst>
                <a:gd name="T0" fmla="*/ 630 w 630"/>
                <a:gd name="T1" fmla="*/ 111 h 111"/>
                <a:gd name="T2" fmla="*/ 489 w 630"/>
                <a:gd name="T3" fmla="*/ 0 h 111"/>
                <a:gd name="T4" fmla="*/ 141 w 630"/>
                <a:gd name="T5" fmla="*/ 0 h 111"/>
                <a:gd name="T6" fmla="*/ 0 w 630"/>
                <a:gd name="T7" fmla="*/ 111 h 111"/>
                <a:gd name="T8" fmla="*/ 630 w 630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111">
                  <a:moveTo>
                    <a:pt x="630" y="111"/>
                  </a:moveTo>
                  <a:cubicBezTo>
                    <a:pt x="614" y="46"/>
                    <a:pt x="556" y="0"/>
                    <a:pt x="489" y="0"/>
                  </a:cubicBezTo>
                  <a:lnTo>
                    <a:pt x="141" y="0"/>
                  </a:lnTo>
                  <a:cubicBezTo>
                    <a:pt x="74" y="1"/>
                    <a:pt x="16" y="46"/>
                    <a:pt x="0" y="111"/>
                  </a:cubicBezTo>
                  <a:lnTo>
                    <a:pt x="630" y="111"/>
                  </a:lnTo>
                  <a:close/>
                </a:path>
              </a:pathLst>
            </a:custGeom>
            <a:solidFill>
              <a:srgbClr val="E30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D2D08C5A-BF9F-4039-97C2-94A704204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1514"/>
              <a:ext cx="87" cy="140"/>
            </a:xfrm>
            <a:custGeom>
              <a:avLst/>
              <a:gdLst>
                <a:gd name="T0" fmla="*/ 216 w 265"/>
                <a:gd name="T1" fmla="*/ 0 h 427"/>
                <a:gd name="T2" fmla="*/ 0 w 265"/>
                <a:gd name="T3" fmla="*/ 0 h 427"/>
                <a:gd name="T4" fmla="*/ 265 w 265"/>
                <a:gd name="T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" h="427">
                  <a:moveTo>
                    <a:pt x="216" y="0"/>
                  </a:moveTo>
                  <a:lnTo>
                    <a:pt x="0" y="0"/>
                  </a:lnTo>
                  <a:cubicBezTo>
                    <a:pt x="0" y="0"/>
                    <a:pt x="2" y="334"/>
                    <a:pt x="265" y="427"/>
                  </a:cubicBezTo>
                </a:path>
              </a:pathLst>
            </a:custGeom>
            <a:noFill/>
            <a:ln w="25400" cap="flat">
              <a:solidFill>
                <a:srgbClr val="E305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45B900FF-9B30-4A34-B1FA-D07584288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514"/>
              <a:ext cx="85" cy="139"/>
            </a:xfrm>
            <a:custGeom>
              <a:avLst/>
              <a:gdLst>
                <a:gd name="T0" fmla="*/ 35 w 260"/>
                <a:gd name="T1" fmla="*/ 0 h 425"/>
                <a:gd name="T2" fmla="*/ 260 w 260"/>
                <a:gd name="T3" fmla="*/ 0 h 425"/>
                <a:gd name="T4" fmla="*/ 0 w 260"/>
                <a:gd name="T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" h="425">
                  <a:moveTo>
                    <a:pt x="35" y="0"/>
                  </a:moveTo>
                  <a:lnTo>
                    <a:pt x="260" y="0"/>
                  </a:lnTo>
                  <a:cubicBezTo>
                    <a:pt x="260" y="0"/>
                    <a:pt x="257" y="328"/>
                    <a:pt x="0" y="425"/>
                  </a:cubicBezTo>
                </a:path>
              </a:pathLst>
            </a:custGeom>
            <a:noFill/>
            <a:ln w="25400" cap="flat">
              <a:solidFill>
                <a:srgbClr val="E305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AFC6E9F0-FEB5-42C8-91C2-D6A35B332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540"/>
              <a:ext cx="131" cy="120"/>
            </a:xfrm>
            <a:custGeom>
              <a:avLst/>
              <a:gdLst>
                <a:gd name="T0" fmla="*/ 288 w 402"/>
                <a:gd name="T1" fmla="*/ 366 h 366"/>
                <a:gd name="T2" fmla="*/ 288 w 402"/>
                <a:gd name="T3" fmla="*/ 180 h 366"/>
                <a:gd name="T4" fmla="*/ 201 w 402"/>
                <a:gd name="T5" fmla="*/ 282 h 366"/>
                <a:gd name="T6" fmla="*/ 115 w 402"/>
                <a:gd name="T7" fmla="*/ 180 h 366"/>
                <a:gd name="T8" fmla="*/ 115 w 402"/>
                <a:gd name="T9" fmla="*/ 366 h 366"/>
                <a:gd name="T10" fmla="*/ 0 w 402"/>
                <a:gd name="T11" fmla="*/ 366 h 366"/>
                <a:gd name="T12" fmla="*/ 0 w 402"/>
                <a:gd name="T13" fmla="*/ 0 h 366"/>
                <a:gd name="T14" fmla="*/ 109 w 402"/>
                <a:gd name="T15" fmla="*/ 0 h 366"/>
                <a:gd name="T16" fmla="*/ 201 w 402"/>
                <a:gd name="T17" fmla="*/ 118 h 366"/>
                <a:gd name="T18" fmla="*/ 294 w 402"/>
                <a:gd name="T19" fmla="*/ 0 h 366"/>
                <a:gd name="T20" fmla="*/ 402 w 402"/>
                <a:gd name="T21" fmla="*/ 0 h 366"/>
                <a:gd name="T22" fmla="*/ 402 w 402"/>
                <a:gd name="T23" fmla="*/ 366 h 366"/>
                <a:gd name="T24" fmla="*/ 288 w 402"/>
                <a:gd name="T2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366">
                  <a:moveTo>
                    <a:pt x="288" y="366"/>
                  </a:moveTo>
                  <a:lnTo>
                    <a:pt x="288" y="180"/>
                  </a:lnTo>
                  <a:lnTo>
                    <a:pt x="201" y="282"/>
                  </a:lnTo>
                  <a:lnTo>
                    <a:pt x="115" y="180"/>
                  </a:lnTo>
                  <a:lnTo>
                    <a:pt x="115" y="366"/>
                  </a:lnTo>
                  <a:lnTo>
                    <a:pt x="0" y="366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201" y="118"/>
                  </a:lnTo>
                  <a:lnTo>
                    <a:pt x="294" y="0"/>
                  </a:lnTo>
                  <a:lnTo>
                    <a:pt x="402" y="0"/>
                  </a:lnTo>
                  <a:lnTo>
                    <a:pt x="402" y="366"/>
                  </a:lnTo>
                  <a:lnTo>
                    <a:pt x="288" y="366"/>
                  </a:lnTo>
                  <a:close/>
                </a:path>
              </a:pathLst>
            </a:custGeom>
            <a:solidFill>
              <a:srgbClr val="E305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3" name="Line 18">
              <a:extLst>
                <a:ext uri="{FF2B5EF4-FFF2-40B4-BE49-F238E27FC236}">
                  <a16:creationId xmlns:a16="http://schemas.microsoft.com/office/drawing/2014/main" id="{0FB167B7-36AE-4547-8C63-214411FCA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1449"/>
              <a:ext cx="303" cy="0"/>
            </a:xfrm>
            <a:prstGeom prst="line">
              <a:avLst/>
            </a:prstGeom>
            <a:noFill/>
            <a:ln w="25400" cap="flat">
              <a:solidFill>
                <a:srgbClr val="E305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4" name="Group 4">
            <a:extLst>
              <a:ext uri="{FF2B5EF4-FFF2-40B4-BE49-F238E27FC236}">
                <a16:creationId xmlns:a16="http://schemas.microsoft.com/office/drawing/2014/main" id="{F922965D-1592-4170-8B49-0D1DFF0BB0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75100" y="4456113"/>
            <a:ext cx="684213" cy="319087"/>
            <a:chOff x="2408" y="2711"/>
            <a:chExt cx="431" cy="201"/>
          </a:xfrm>
        </p:grpSpPr>
        <p:sp>
          <p:nvSpPr>
            <p:cNvPr id="105" name="AutoShape 3">
              <a:extLst>
                <a:ext uri="{FF2B5EF4-FFF2-40B4-BE49-F238E27FC236}">
                  <a16:creationId xmlns:a16="http://schemas.microsoft.com/office/drawing/2014/main" id="{15147DD2-DD53-495C-9CE2-EE9F3231DA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8" y="2711"/>
              <a:ext cx="43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361A3F78-5738-42A9-A654-1D4F3ED8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721"/>
              <a:ext cx="399" cy="175"/>
            </a:xfrm>
            <a:custGeom>
              <a:avLst/>
              <a:gdLst>
                <a:gd name="T0" fmla="*/ 0 w 1225"/>
                <a:gd name="T1" fmla="*/ 533 h 535"/>
                <a:gd name="T2" fmla="*/ 304 w 1225"/>
                <a:gd name="T3" fmla="*/ 535 h 535"/>
                <a:gd name="T4" fmla="*/ 506 w 1225"/>
                <a:gd name="T5" fmla="*/ 333 h 535"/>
                <a:gd name="T6" fmla="*/ 893 w 1225"/>
                <a:gd name="T7" fmla="*/ 333 h 535"/>
                <a:gd name="T8" fmla="*/ 1225 w 1225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5" h="535">
                  <a:moveTo>
                    <a:pt x="0" y="533"/>
                  </a:moveTo>
                  <a:lnTo>
                    <a:pt x="304" y="535"/>
                  </a:lnTo>
                  <a:lnTo>
                    <a:pt x="506" y="333"/>
                  </a:lnTo>
                  <a:lnTo>
                    <a:pt x="893" y="333"/>
                  </a:lnTo>
                  <a:lnTo>
                    <a:pt x="1225" y="0"/>
                  </a:lnTo>
                </a:path>
              </a:pathLst>
            </a:custGeom>
            <a:noFill/>
            <a:ln w="25400" cap="rnd">
              <a:solidFill>
                <a:srgbClr val="E308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AA854A16-A2FD-42BB-81EB-6E55D6943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721"/>
              <a:ext cx="48" cy="48"/>
            </a:xfrm>
            <a:custGeom>
              <a:avLst/>
              <a:gdLst>
                <a:gd name="T0" fmla="*/ 0 w 147"/>
                <a:gd name="T1" fmla="*/ 0 h 145"/>
                <a:gd name="T2" fmla="*/ 147 w 147"/>
                <a:gd name="T3" fmla="*/ 0 h 145"/>
                <a:gd name="T4" fmla="*/ 147 w 147"/>
                <a:gd name="T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45">
                  <a:moveTo>
                    <a:pt x="0" y="0"/>
                  </a:moveTo>
                  <a:lnTo>
                    <a:pt x="147" y="0"/>
                  </a:lnTo>
                  <a:lnTo>
                    <a:pt x="147" y="145"/>
                  </a:lnTo>
                </a:path>
              </a:pathLst>
            </a:custGeom>
            <a:noFill/>
            <a:ln w="25400" cap="rnd">
              <a:solidFill>
                <a:srgbClr val="E305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8" name="Oval 7">
              <a:extLst>
                <a:ext uri="{FF2B5EF4-FFF2-40B4-BE49-F238E27FC236}">
                  <a16:creationId xmlns:a16="http://schemas.microsoft.com/office/drawing/2014/main" id="{12601C52-1DF2-41D7-B641-A3424135E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2805"/>
              <a:ext cx="52" cy="53"/>
            </a:xfrm>
            <a:prstGeom prst="ellipse">
              <a:avLst/>
            </a:prstGeom>
            <a:solidFill>
              <a:srgbClr val="E30819"/>
            </a:solidFill>
            <a:ln w="33338" cap="flat">
              <a:solidFill>
                <a:srgbClr val="E308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9" name="Oval 8">
              <a:extLst>
                <a:ext uri="{FF2B5EF4-FFF2-40B4-BE49-F238E27FC236}">
                  <a16:creationId xmlns:a16="http://schemas.microsoft.com/office/drawing/2014/main" id="{39EBE12B-848B-4164-A7B5-A4CA4E453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2805"/>
              <a:ext cx="52" cy="53"/>
            </a:xfrm>
            <a:prstGeom prst="ellipse">
              <a:avLst/>
            </a:prstGeom>
            <a:solidFill>
              <a:srgbClr val="E30819"/>
            </a:solidFill>
            <a:ln w="33338" cap="flat">
              <a:solidFill>
                <a:srgbClr val="E308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10" name="Group 21">
            <a:extLst>
              <a:ext uri="{FF2B5EF4-FFF2-40B4-BE49-F238E27FC236}">
                <a16:creationId xmlns:a16="http://schemas.microsoft.com/office/drawing/2014/main" id="{B2E59007-DF0F-4F11-83E4-8AF89C37AB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2243" y="4822826"/>
            <a:ext cx="677069" cy="381008"/>
            <a:chOff x="2407" y="2942"/>
            <a:chExt cx="437" cy="250"/>
          </a:xfrm>
        </p:grpSpPr>
        <p:sp>
          <p:nvSpPr>
            <p:cNvPr id="111" name="AutoShape 20">
              <a:extLst>
                <a:ext uri="{FF2B5EF4-FFF2-40B4-BE49-F238E27FC236}">
                  <a16:creationId xmlns:a16="http://schemas.microsoft.com/office/drawing/2014/main" id="{8A7FC3C6-6030-4EA0-8BE9-8180AB8581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7" y="2942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2" name="Rectangle 22">
              <a:extLst>
                <a:ext uri="{FF2B5EF4-FFF2-40B4-BE49-F238E27FC236}">
                  <a16:creationId xmlns:a16="http://schemas.microsoft.com/office/drawing/2014/main" id="{5ADD98AF-BF22-4EFB-9B4E-6396367A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952"/>
              <a:ext cx="406" cy="215"/>
            </a:xfrm>
            <a:prstGeom prst="rect">
              <a:avLst/>
            </a:prstGeom>
            <a:noFill/>
            <a:ln w="25400" cap="flat">
              <a:solidFill>
                <a:srgbClr val="E308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3" name="Line 23">
              <a:extLst>
                <a:ext uri="{FF2B5EF4-FFF2-40B4-BE49-F238E27FC236}">
                  <a16:creationId xmlns:a16="http://schemas.microsoft.com/office/drawing/2014/main" id="{20FCCBAD-0545-4E02-9B0E-8E09B7EA3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6" y="2990"/>
              <a:ext cx="0" cy="141"/>
            </a:xfrm>
            <a:prstGeom prst="line">
              <a:avLst/>
            </a:prstGeom>
            <a:noFill/>
            <a:ln w="25400" cap="flat">
              <a:solidFill>
                <a:srgbClr val="E305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4" name="Freeform 24">
              <a:extLst>
                <a:ext uri="{FF2B5EF4-FFF2-40B4-BE49-F238E27FC236}">
                  <a16:creationId xmlns:a16="http://schemas.microsoft.com/office/drawing/2014/main" id="{99793B98-5700-468E-8258-CA5315904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995"/>
              <a:ext cx="85" cy="73"/>
            </a:xfrm>
            <a:custGeom>
              <a:avLst/>
              <a:gdLst>
                <a:gd name="T0" fmla="*/ 0 w 259"/>
                <a:gd name="T1" fmla="*/ 0 h 220"/>
                <a:gd name="T2" fmla="*/ 148 w 259"/>
                <a:gd name="T3" fmla="*/ 0 h 220"/>
                <a:gd name="T4" fmla="*/ 259 w 259"/>
                <a:gd name="T5" fmla="*/ 110 h 220"/>
                <a:gd name="T6" fmla="*/ 259 w 259"/>
                <a:gd name="T7" fmla="*/ 110 h 220"/>
                <a:gd name="T8" fmla="*/ 148 w 259"/>
                <a:gd name="T9" fmla="*/ 220 h 220"/>
                <a:gd name="T10" fmla="*/ 0 w 259"/>
                <a:gd name="T1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220">
                  <a:moveTo>
                    <a:pt x="0" y="0"/>
                  </a:moveTo>
                  <a:lnTo>
                    <a:pt x="148" y="0"/>
                  </a:lnTo>
                  <a:cubicBezTo>
                    <a:pt x="209" y="0"/>
                    <a:pt x="259" y="49"/>
                    <a:pt x="259" y="110"/>
                  </a:cubicBezTo>
                  <a:lnTo>
                    <a:pt x="259" y="110"/>
                  </a:lnTo>
                  <a:cubicBezTo>
                    <a:pt x="259" y="171"/>
                    <a:pt x="209" y="220"/>
                    <a:pt x="148" y="220"/>
                  </a:cubicBezTo>
                  <a:lnTo>
                    <a:pt x="0" y="220"/>
                  </a:lnTo>
                </a:path>
              </a:pathLst>
            </a:custGeom>
            <a:noFill/>
            <a:ln w="25400" cap="flat">
              <a:solidFill>
                <a:srgbClr val="E308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5" name="Line 25">
              <a:extLst>
                <a:ext uri="{FF2B5EF4-FFF2-40B4-BE49-F238E27FC236}">
                  <a16:creationId xmlns:a16="http://schemas.microsoft.com/office/drawing/2014/main" id="{4DF91DD1-F07F-4F75-8FAC-E9BDDFC92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105"/>
              <a:ext cx="69" cy="0"/>
            </a:xfrm>
            <a:prstGeom prst="line">
              <a:avLst/>
            </a:prstGeom>
            <a:noFill/>
            <a:ln w="25400" cap="flat">
              <a:solidFill>
                <a:srgbClr val="E308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6" name="Rectangle 26">
              <a:extLst>
                <a:ext uri="{FF2B5EF4-FFF2-40B4-BE49-F238E27FC236}">
                  <a16:creationId xmlns:a16="http://schemas.microsoft.com/office/drawing/2014/main" id="{46460B58-D890-4EF7-A90D-AC01E555F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2994"/>
              <a:ext cx="64" cy="134"/>
            </a:xfrm>
            <a:prstGeom prst="rect">
              <a:avLst/>
            </a:prstGeom>
            <a:solidFill>
              <a:srgbClr val="E30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7" name="Line 27">
              <a:extLst>
                <a:ext uri="{FF2B5EF4-FFF2-40B4-BE49-F238E27FC236}">
                  <a16:creationId xmlns:a16="http://schemas.microsoft.com/office/drawing/2014/main" id="{B4F0DD85-363A-411E-B52B-8ACBA70F3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952"/>
              <a:ext cx="0" cy="215"/>
            </a:xfrm>
            <a:prstGeom prst="line">
              <a:avLst/>
            </a:prstGeom>
            <a:noFill/>
            <a:ln w="25400" cap="flat">
              <a:solidFill>
                <a:srgbClr val="E308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379429" y="3590568"/>
            <a:ext cx="201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Торговая площадь,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92884" y="5752548"/>
            <a:ext cx="1762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EBITDA</a:t>
            </a:r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маржа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741224" y="5730201"/>
            <a:ext cx="1636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Рост выручки</a:t>
            </a:r>
            <a:endParaRPr kumimoji="0" lang="ru-RU" sz="1100" i="0" u="none" strike="noStrike" kern="0" cap="none" spc="1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здание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665A284F-59FF-44E0-97FB-EB59FF262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935" y="0"/>
            <a:ext cx="10285065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63D043-6ED3-4493-8FAB-EF6848BDAC2A}"/>
              </a:ext>
            </a:extLst>
          </p:cNvPr>
          <p:cNvSpPr/>
          <p:nvPr/>
        </p:nvSpPr>
        <p:spPr>
          <a:xfrm>
            <a:off x="-1" y="0"/>
            <a:ext cx="2417379" cy="3878317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с одним скругленным углом 9">
            <a:extLst>
              <a:ext uri="{FF2B5EF4-FFF2-40B4-BE49-F238E27FC236}">
                <a16:creationId xmlns:a16="http://schemas.microsoft.com/office/drawing/2014/main" id="{9B79AEA7-0477-454E-86EA-7358C82EE95F}"/>
              </a:ext>
            </a:extLst>
          </p:cNvPr>
          <p:cNvSpPr/>
          <p:nvPr/>
        </p:nvSpPr>
        <p:spPr>
          <a:xfrm>
            <a:off x="0" y="3846786"/>
            <a:ext cx="4614041" cy="3011214"/>
          </a:xfrm>
          <a:prstGeom prst="round1Rect">
            <a:avLst>
              <a:gd name="adj" fmla="val 35144"/>
            </a:avLst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96" y="4714120"/>
            <a:ext cx="44217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spc="-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</a:t>
            </a:r>
            <a:endParaRPr kumimoji="0" lang="ru-RU" sz="4600" i="0" u="none" strike="noStrike" kern="0" cap="none" spc="-2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950033" y="1973911"/>
            <a:ext cx="3088612" cy="2053390"/>
          </a:xfrm>
          <a:prstGeom prst="round2DiagRect">
            <a:avLst>
              <a:gd name="adj1" fmla="val 18566"/>
              <a:gd name="adj2" fmla="val 0"/>
            </a:avLst>
          </a:prstGeom>
          <a:solidFill>
            <a:srgbClr val="E7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28" y="2360787"/>
            <a:ext cx="5270588" cy="3088397"/>
          </a:xfrm>
          <a:prstGeom prst="rect">
            <a:avLst/>
          </a:prstGeom>
          <a:ln>
            <a:noFill/>
          </a:ln>
        </p:spPr>
      </p:pic>
      <p:sp>
        <p:nvSpPr>
          <p:cNvPr id="133" name="Прямоугольник с двумя скругленными противолежащими углами 21">
            <a:extLst>
              <a:ext uri="{FF2B5EF4-FFF2-40B4-BE49-F238E27FC236}">
                <a16:creationId xmlns:a16="http://schemas.microsoft.com/office/drawing/2014/main" id="{E6CD817B-932D-45DF-9F8A-F0364A8D5081}"/>
              </a:ext>
            </a:extLst>
          </p:cNvPr>
          <p:cNvSpPr/>
          <p:nvPr/>
        </p:nvSpPr>
        <p:spPr>
          <a:xfrm>
            <a:off x="4045218" y="4266503"/>
            <a:ext cx="7360293" cy="1354086"/>
          </a:xfrm>
          <a:prstGeom prst="round2DiagRect">
            <a:avLst>
              <a:gd name="adj1" fmla="val 0"/>
              <a:gd name="adj2" fmla="val 0"/>
            </a:avLst>
          </a:prstGeom>
          <a:noFill/>
          <a:ln w="9525">
            <a:solidFill>
              <a:srgbClr val="F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3" name="Прямоугольник с двумя скругленными противолежащими углами 21">
            <a:extLst>
              <a:ext uri="{FF2B5EF4-FFF2-40B4-BE49-F238E27FC236}">
                <a16:creationId xmlns:a16="http://schemas.microsoft.com/office/drawing/2014/main" id="{A5B335E0-69C2-4B23-996F-92CB2F6AADDE}"/>
              </a:ext>
            </a:extLst>
          </p:cNvPr>
          <p:cNvSpPr/>
          <p:nvPr/>
        </p:nvSpPr>
        <p:spPr>
          <a:xfrm>
            <a:off x="4045218" y="2187657"/>
            <a:ext cx="7360293" cy="1954334"/>
          </a:xfrm>
          <a:prstGeom prst="round2DiagRect">
            <a:avLst>
              <a:gd name="adj1" fmla="val 0"/>
              <a:gd name="adj2" fmla="val 0"/>
            </a:avLst>
          </a:prstGeom>
          <a:noFill/>
          <a:ln w="9525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EB4B45EF-8C5F-40CE-B21E-A300E1808778}"/>
              </a:ext>
            </a:extLst>
          </p:cNvPr>
          <p:cNvGrpSpPr/>
          <p:nvPr/>
        </p:nvGrpSpPr>
        <p:grpSpPr>
          <a:xfrm>
            <a:off x="6081146" y="2583830"/>
            <a:ext cx="4268111" cy="3482425"/>
            <a:chOff x="6538002" y="2583830"/>
            <a:chExt cx="4268111" cy="3482425"/>
          </a:xfrm>
        </p:grpSpPr>
        <p:cxnSp>
          <p:nvCxnSpPr>
            <p:cNvPr id="66" name="Прямая соединительная линия 65"/>
            <p:cNvCxnSpPr>
              <a:cxnSpLocks/>
            </p:cNvCxnSpPr>
            <p:nvPr/>
          </p:nvCxnSpPr>
          <p:spPr>
            <a:xfrm>
              <a:off x="6548643" y="6066255"/>
              <a:ext cx="4257470" cy="0"/>
            </a:xfrm>
            <a:prstGeom prst="line">
              <a:avLst/>
            </a:prstGeom>
            <a:ln w="9525" cap="rnd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cxnSpLocks/>
            </p:cNvCxnSpPr>
            <p:nvPr/>
          </p:nvCxnSpPr>
          <p:spPr>
            <a:xfrm>
              <a:off x="6538002" y="3820835"/>
              <a:ext cx="4239358" cy="0"/>
            </a:xfrm>
            <a:prstGeom prst="line">
              <a:avLst/>
            </a:prstGeom>
            <a:ln w="9525" cap="rnd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cxnSpLocks/>
            </p:cNvCxnSpPr>
            <p:nvPr/>
          </p:nvCxnSpPr>
          <p:spPr>
            <a:xfrm flipV="1">
              <a:off x="6538002" y="3198897"/>
              <a:ext cx="4249115" cy="2"/>
            </a:xfrm>
            <a:prstGeom prst="line">
              <a:avLst/>
            </a:prstGeom>
            <a:ln w="9525" cap="rnd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cxnSpLocks/>
            </p:cNvCxnSpPr>
            <p:nvPr/>
          </p:nvCxnSpPr>
          <p:spPr>
            <a:xfrm>
              <a:off x="6538002" y="2583830"/>
              <a:ext cx="4249999" cy="0"/>
            </a:xfrm>
            <a:prstGeom prst="line">
              <a:avLst/>
            </a:prstGeom>
            <a:ln w="9525" cap="rnd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id="{EE8F6881-CC4C-423F-9EDD-9A551997BC45}"/>
                </a:ext>
              </a:extLst>
            </p:cNvPr>
            <p:cNvCxnSpPr>
              <a:cxnSpLocks/>
            </p:cNvCxnSpPr>
            <p:nvPr/>
          </p:nvCxnSpPr>
          <p:spPr>
            <a:xfrm>
              <a:off x="6548643" y="5275003"/>
              <a:ext cx="4239358" cy="0"/>
            </a:xfrm>
            <a:prstGeom prst="line">
              <a:avLst/>
            </a:prstGeom>
            <a:ln w="9525" cap="rnd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DB4667CF-11CF-4584-95F8-356F80970354}"/>
                </a:ext>
              </a:extLst>
            </p:cNvPr>
            <p:cNvCxnSpPr>
              <a:cxnSpLocks/>
            </p:cNvCxnSpPr>
            <p:nvPr/>
          </p:nvCxnSpPr>
          <p:spPr>
            <a:xfrm>
              <a:off x="6548643" y="4651220"/>
              <a:ext cx="4239358" cy="0"/>
            </a:xfrm>
            <a:prstGeom prst="line">
              <a:avLst/>
            </a:prstGeom>
            <a:ln w="9525" cap="rnd">
              <a:solidFill>
                <a:srgbClr val="ADAD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3" name="Диаграмма 82"/>
          <p:cNvGraphicFramePr/>
          <p:nvPr>
            <p:extLst/>
          </p:nvPr>
        </p:nvGraphicFramePr>
        <p:xfrm>
          <a:off x="5287555" y="4620727"/>
          <a:ext cx="6619414" cy="288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9" name="Диаграмма 78"/>
          <p:cNvGraphicFramePr/>
          <p:nvPr>
            <p:extLst/>
          </p:nvPr>
        </p:nvGraphicFramePr>
        <p:xfrm>
          <a:off x="5287555" y="1133886"/>
          <a:ext cx="6594241" cy="288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0" name="Диаграмма 79"/>
          <p:cNvGraphicFramePr/>
          <p:nvPr>
            <p:extLst>
              <p:ext uri="{D42A27DB-BD31-4B8C-83A1-F6EECF244321}">
                <p14:modId xmlns:p14="http://schemas.microsoft.com/office/powerpoint/2010/main" val="1394541654"/>
              </p:ext>
            </p:extLst>
          </p:nvPr>
        </p:nvGraphicFramePr>
        <p:xfrm>
          <a:off x="5265768" y="1843285"/>
          <a:ext cx="6594241" cy="288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2465019956"/>
              </p:ext>
            </p:extLst>
          </p:nvPr>
        </p:nvGraphicFramePr>
        <p:xfrm>
          <a:off x="5234655" y="2541452"/>
          <a:ext cx="6723233" cy="288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4" name="Диаграмма 113">
            <a:extLst>
              <a:ext uri="{FF2B5EF4-FFF2-40B4-BE49-F238E27FC236}">
                <a16:creationId xmlns:a16="http://schemas.microsoft.com/office/drawing/2014/main" id="{5BFA4274-0EC6-462B-88D8-1D4FBBC92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853029"/>
              </p:ext>
            </p:extLst>
          </p:nvPr>
        </p:nvGraphicFramePr>
        <p:xfrm>
          <a:off x="5183736" y="3844571"/>
          <a:ext cx="6723233" cy="288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5" name="Диаграмма 114">
            <a:extLst>
              <a:ext uri="{FF2B5EF4-FFF2-40B4-BE49-F238E27FC236}">
                <a16:creationId xmlns:a16="http://schemas.microsoft.com/office/drawing/2014/main" id="{CA2345FE-46F0-47D5-B771-8716E04F8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863965"/>
              </p:ext>
            </p:extLst>
          </p:nvPr>
        </p:nvGraphicFramePr>
        <p:xfrm>
          <a:off x="5287555" y="3228251"/>
          <a:ext cx="6594241" cy="288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38" name="Соединитель: уступ 137">
            <a:extLst>
              <a:ext uri="{FF2B5EF4-FFF2-40B4-BE49-F238E27FC236}">
                <a16:creationId xmlns:a16="http://schemas.microsoft.com/office/drawing/2014/main" id="{C6FF58F5-E263-4927-98D6-F11BEC02453B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4271962" y="6449965"/>
            <a:ext cx="3237627" cy="148262"/>
          </a:xfrm>
          <a:prstGeom prst="bentConnector2">
            <a:avLst/>
          </a:prstGeom>
          <a:noFill/>
          <a:ln cap="rnd">
            <a:solidFill>
              <a:srgbClr val="ABABA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" name="TextBox 19"/>
          <p:cNvSpPr txBox="1"/>
          <p:nvPr/>
        </p:nvSpPr>
        <p:spPr>
          <a:xfrm>
            <a:off x="432000" y="896757"/>
            <a:ext cx="7099100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ru-RU" sz="4000" b="1" kern="0" spc="-2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География сети</a:t>
            </a:r>
            <a:endParaRPr kumimoji="0" lang="ru-RU" sz="4000" b="1" i="0" u="none" strike="noStrike" kern="0" cap="none" spc="-200" normalizeH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361487"/>
            <a:ext cx="4669922" cy="42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состоянию на </a:t>
            </a:r>
            <a:r>
              <a:rPr lang="en-US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</a:t>
            </a:r>
            <a:r>
              <a:rPr lang="ru-RU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.09.</a:t>
            </a:r>
            <a:r>
              <a:rPr lang="en-US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r>
              <a:rPr lang="ru-RU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г.</a:t>
            </a:r>
            <a:endParaRPr lang="en-US" sz="700" dirty="0">
              <a:solidFill>
                <a:srgbClr val="ADADA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Магазины у дома «Магнит» включают магазины Магнит у дома, Магнит Сити</a:t>
            </a:r>
            <a:r>
              <a:rPr lang="en-US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Моя Цена</a:t>
            </a:r>
          </a:p>
          <a:p>
            <a:r>
              <a:rPr lang="ru-RU" sz="700" dirty="0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Супермаркеты «Магнит» включают супермаркеты Магнит Семейный, </a:t>
            </a:r>
            <a:r>
              <a:rPr lang="ru-RU" sz="700" dirty="0" err="1">
                <a:solidFill>
                  <a:srgbClr val="ADAD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суперсторы</a:t>
            </a:r>
            <a:endParaRPr lang="ru-RU" sz="700" dirty="0">
              <a:solidFill>
                <a:srgbClr val="ADADA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821" y="2110456"/>
            <a:ext cx="2343530" cy="71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ru-RU" sz="4300" b="1" spc="-3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en-US" sz="4300" b="1" spc="-3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840</a:t>
            </a:r>
            <a:endParaRPr lang="ru-RU" sz="4300" spc="-300" dirty="0">
              <a:solidFill>
                <a:srgbClr val="363D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1471" y="2781663"/>
            <a:ext cx="686622" cy="71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kumimoji="0" lang="ru-RU" sz="4300" b="1" i="0" u="none" strike="noStrike" cap="none" spc="-300" normalizeH="0" noProof="0" dirty="0">
                <a:ln>
                  <a:noFill/>
                </a:ln>
                <a:solidFill>
                  <a:srgbClr val="363D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3966" y="2338819"/>
            <a:ext cx="114058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населенных пунктов</a:t>
            </a:r>
            <a:endParaRPr kumimoji="0" lang="ru-RU" sz="105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2992" y="2839569"/>
            <a:ext cx="1368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федеральных округов</a:t>
            </a:r>
            <a:endParaRPr kumimoji="0" lang="ru-RU" sz="11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5016" y="2460393"/>
            <a:ext cx="1045576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Магазины</a:t>
            </a:r>
            <a:endParaRPr lang="en-US" sz="900" b="1" dirty="0">
              <a:solidFill>
                <a:srgbClr val="363D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дома</a:t>
            </a:r>
            <a:endParaRPr kumimoji="0" lang="ru-RU" sz="9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5014" y="3101930"/>
            <a:ext cx="1153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Супермаркеты</a:t>
            </a:r>
            <a:endParaRPr kumimoji="0" lang="ru-RU" sz="9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5016" y="3714460"/>
            <a:ext cx="96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900" b="1" i="0" u="none" strike="noStrike" kern="0" cap="none" spc="30" normalizeH="0" noProof="0" dirty="0">
                <a:ln>
                  <a:noFill/>
                </a:ln>
                <a:solidFill>
                  <a:srgbClr val="363D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Дрогери</a:t>
            </a:r>
            <a:endParaRPr kumimoji="0" lang="ru-RU" sz="9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68296" y="6036124"/>
            <a:ext cx="1159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РЦ</a:t>
            </a:r>
            <a:endParaRPr kumimoji="0" lang="ru-RU" sz="9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 rot="5400000">
            <a:off x="2299851" y="4658873"/>
            <a:ext cx="1089523" cy="2854699"/>
          </a:xfrm>
          <a:custGeom>
            <a:avLst/>
            <a:gdLst>
              <a:gd name="connsiteX0" fmla="*/ 0 w 745583"/>
              <a:gd name="connsiteY0" fmla="*/ 6491982 h 6491982"/>
              <a:gd name="connsiteX1" fmla="*/ 0 w 745583"/>
              <a:gd name="connsiteY1" fmla="*/ 0 h 6491982"/>
              <a:gd name="connsiteX2" fmla="*/ 745583 w 745583"/>
              <a:gd name="connsiteY2" fmla="*/ 0 h 6491982"/>
              <a:gd name="connsiteX3" fmla="*/ 745583 w 745583"/>
              <a:gd name="connsiteY3" fmla="*/ 6388198 h 6491982"/>
              <a:gd name="connsiteX4" fmla="*/ 641799 w 745583"/>
              <a:gd name="connsiteY4" fmla="*/ 6491982 h 6491982"/>
              <a:gd name="connsiteX0" fmla="*/ 3691 w 749274"/>
              <a:gd name="connsiteY0" fmla="*/ 6491982 h 6491982"/>
              <a:gd name="connsiteX1" fmla="*/ 0 w 749274"/>
              <a:gd name="connsiteY1" fmla="*/ 6489134 h 6491982"/>
              <a:gd name="connsiteX2" fmla="*/ 3691 w 749274"/>
              <a:gd name="connsiteY2" fmla="*/ 0 h 6491982"/>
              <a:gd name="connsiteX3" fmla="*/ 749274 w 749274"/>
              <a:gd name="connsiteY3" fmla="*/ 0 h 6491982"/>
              <a:gd name="connsiteX4" fmla="*/ 749274 w 749274"/>
              <a:gd name="connsiteY4" fmla="*/ 6388198 h 6491982"/>
              <a:gd name="connsiteX5" fmla="*/ 645490 w 749274"/>
              <a:gd name="connsiteY5" fmla="*/ 6491982 h 6491982"/>
              <a:gd name="connsiteX6" fmla="*/ 3691 w 749274"/>
              <a:gd name="connsiteY6" fmla="*/ 6491982 h 6491982"/>
              <a:gd name="connsiteX0" fmla="*/ 3691 w 749274"/>
              <a:gd name="connsiteY0" fmla="*/ 6491982 h 6491982"/>
              <a:gd name="connsiteX1" fmla="*/ 0 w 749274"/>
              <a:gd name="connsiteY1" fmla="*/ 6489134 h 6491982"/>
              <a:gd name="connsiteX2" fmla="*/ 3691 w 749274"/>
              <a:gd name="connsiteY2" fmla="*/ 0 h 6491982"/>
              <a:gd name="connsiteX3" fmla="*/ 6825 w 749274"/>
              <a:gd name="connsiteY3" fmla="*/ 20095 h 6491982"/>
              <a:gd name="connsiteX4" fmla="*/ 749274 w 749274"/>
              <a:gd name="connsiteY4" fmla="*/ 0 h 6491982"/>
              <a:gd name="connsiteX5" fmla="*/ 749274 w 749274"/>
              <a:gd name="connsiteY5" fmla="*/ 6388198 h 6491982"/>
              <a:gd name="connsiteX6" fmla="*/ 645490 w 749274"/>
              <a:gd name="connsiteY6" fmla="*/ 6491982 h 6491982"/>
              <a:gd name="connsiteX7" fmla="*/ 3691 w 749274"/>
              <a:gd name="connsiteY7" fmla="*/ 6491982 h 6491982"/>
              <a:gd name="connsiteX0" fmla="*/ 13 w 745596"/>
              <a:gd name="connsiteY0" fmla="*/ 0 h 6580574"/>
              <a:gd name="connsiteX1" fmla="*/ 3147 w 745596"/>
              <a:gd name="connsiteY1" fmla="*/ 20095 h 6580574"/>
              <a:gd name="connsiteX2" fmla="*/ 745596 w 745596"/>
              <a:gd name="connsiteY2" fmla="*/ 0 h 6580574"/>
              <a:gd name="connsiteX3" fmla="*/ 745596 w 745596"/>
              <a:gd name="connsiteY3" fmla="*/ 6388198 h 6580574"/>
              <a:gd name="connsiteX4" fmla="*/ 641812 w 745596"/>
              <a:gd name="connsiteY4" fmla="*/ 6491982 h 6580574"/>
              <a:gd name="connsiteX5" fmla="*/ 13 w 745596"/>
              <a:gd name="connsiteY5" fmla="*/ 6491982 h 6580574"/>
              <a:gd name="connsiteX6" fmla="*/ 87762 w 745596"/>
              <a:gd name="connsiteY6" fmla="*/ 6580574 h 6580574"/>
              <a:gd name="connsiteX0" fmla="*/ 0 w 745583"/>
              <a:gd name="connsiteY0" fmla="*/ 0 h 6491982"/>
              <a:gd name="connsiteX1" fmla="*/ 3134 w 745583"/>
              <a:gd name="connsiteY1" fmla="*/ 20095 h 6491982"/>
              <a:gd name="connsiteX2" fmla="*/ 745583 w 745583"/>
              <a:gd name="connsiteY2" fmla="*/ 0 h 6491982"/>
              <a:gd name="connsiteX3" fmla="*/ 745583 w 745583"/>
              <a:gd name="connsiteY3" fmla="*/ 6388198 h 6491982"/>
              <a:gd name="connsiteX4" fmla="*/ 641799 w 745583"/>
              <a:gd name="connsiteY4" fmla="*/ 6491982 h 6491982"/>
              <a:gd name="connsiteX5" fmla="*/ 0 w 745583"/>
              <a:gd name="connsiteY5" fmla="*/ 6491982 h 6491982"/>
              <a:gd name="connsiteX0" fmla="*/ 0 w 745583"/>
              <a:gd name="connsiteY0" fmla="*/ 0 h 6491982"/>
              <a:gd name="connsiteX1" fmla="*/ 745583 w 745583"/>
              <a:gd name="connsiteY1" fmla="*/ 0 h 6491982"/>
              <a:gd name="connsiteX2" fmla="*/ 745583 w 745583"/>
              <a:gd name="connsiteY2" fmla="*/ 6388198 h 6491982"/>
              <a:gd name="connsiteX3" fmla="*/ 641799 w 745583"/>
              <a:gd name="connsiteY3" fmla="*/ 6491982 h 6491982"/>
              <a:gd name="connsiteX4" fmla="*/ 0 w 745583"/>
              <a:gd name="connsiteY4" fmla="*/ 6491982 h 6491982"/>
              <a:gd name="connsiteX0" fmla="*/ 0 w 745583"/>
              <a:gd name="connsiteY0" fmla="*/ 0 h 6491982"/>
              <a:gd name="connsiteX1" fmla="*/ 419390 w 745583"/>
              <a:gd name="connsiteY1" fmla="*/ 6447 h 6491982"/>
              <a:gd name="connsiteX2" fmla="*/ 745583 w 745583"/>
              <a:gd name="connsiteY2" fmla="*/ 0 h 6491982"/>
              <a:gd name="connsiteX3" fmla="*/ 745583 w 745583"/>
              <a:gd name="connsiteY3" fmla="*/ 6388198 h 6491982"/>
              <a:gd name="connsiteX4" fmla="*/ 641799 w 745583"/>
              <a:gd name="connsiteY4" fmla="*/ 6491982 h 6491982"/>
              <a:gd name="connsiteX5" fmla="*/ 0 w 745583"/>
              <a:gd name="connsiteY5" fmla="*/ 6491982 h 6491982"/>
              <a:gd name="connsiteX0" fmla="*/ 419390 w 745583"/>
              <a:gd name="connsiteY0" fmla="*/ 6447 h 6491982"/>
              <a:gd name="connsiteX1" fmla="*/ 745583 w 745583"/>
              <a:gd name="connsiteY1" fmla="*/ 0 h 6491982"/>
              <a:gd name="connsiteX2" fmla="*/ 745583 w 745583"/>
              <a:gd name="connsiteY2" fmla="*/ 6388198 h 6491982"/>
              <a:gd name="connsiteX3" fmla="*/ 641799 w 745583"/>
              <a:gd name="connsiteY3" fmla="*/ 6491982 h 6491982"/>
              <a:gd name="connsiteX4" fmla="*/ 0 w 745583"/>
              <a:gd name="connsiteY4" fmla="*/ 6491982 h 6491982"/>
              <a:gd name="connsiteX0" fmla="*/ 1060948 w 1060948"/>
              <a:gd name="connsiteY0" fmla="*/ 23391 h 6491982"/>
              <a:gd name="connsiteX1" fmla="*/ 745583 w 1060948"/>
              <a:gd name="connsiteY1" fmla="*/ 0 h 6491982"/>
              <a:gd name="connsiteX2" fmla="*/ 745583 w 1060948"/>
              <a:gd name="connsiteY2" fmla="*/ 6388198 h 6491982"/>
              <a:gd name="connsiteX3" fmla="*/ 641799 w 1060948"/>
              <a:gd name="connsiteY3" fmla="*/ 6491982 h 6491982"/>
              <a:gd name="connsiteX4" fmla="*/ 0 w 1060948"/>
              <a:gd name="connsiteY4" fmla="*/ 6491982 h 6491982"/>
              <a:gd name="connsiteX0" fmla="*/ 1175248 w 1175248"/>
              <a:gd name="connsiteY0" fmla="*/ 0 h 6501422"/>
              <a:gd name="connsiteX1" fmla="*/ 745583 w 1175248"/>
              <a:gd name="connsiteY1" fmla="*/ 9440 h 6501422"/>
              <a:gd name="connsiteX2" fmla="*/ 745583 w 1175248"/>
              <a:gd name="connsiteY2" fmla="*/ 6397638 h 6501422"/>
              <a:gd name="connsiteX3" fmla="*/ 641799 w 1175248"/>
              <a:gd name="connsiteY3" fmla="*/ 6501422 h 6501422"/>
              <a:gd name="connsiteX4" fmla="*/ 0 w 1175248"/>
              <a:gd name="connsiteY4" fmla="*/ 6501422 h 6501422"/>
              <a:gd name="connsiteX0" fmla="*/ 1175248 w 1175248"/>
              <a:gd name="connsiteY0" fmla="*/ 0 h 6501422"/>
              <a:gd name="connsiteX1" fmla="*/ 745583 w 1175248"/>
              <a:gd name="connsiteY1" fmla="*/ 9440 h 6501422"/>
              <a:gd name="connsiteX2" fmla="*/ 745583 w 1175248"/>
              <a:gd name="connsiteY2" fmla="*/ 6397638 h 6501422"/>
              <a:gd name="connsiteX3" fmla="*/ 641799 w 1175248"/>
              <a:gd name="connsiteY3" fmla="*/ 6501422 h 6501422"/>
              <a:gd name="connsiteX4" fmla="*/ 0 w 1175248"/>
              <a:gd name="connsiteY4" fmla="*/ 6501422 h 6501422"/>
              <a:gd name="connsiteX0" fmla="*/ 1087142 w 1087142"/>
              <a:gd name="connsiteY0" fmla="*/ 0 h 6501422"/>
              <a:gd name="connsiteX1" fmla="*/ 745583 w 1087142"/>
              <a:gd name="connsiteY1" fmla="*/ 9440 h 6501422"/>
              <a:gd name="connsiteX2" fmla="*/ 745583 w 1087142"/>
              <a:gd name="connsiteY2" fmla="*/ 6397638 h 6501422"/>
              <a:gd name="connsiteX3" fmla="*/ 641799 w 1087142"/>
              <a:gd name="connsiteY3" fmla="*/ 6501422 h 6501422"/>
              <a:gd name="connsiteX4" fmla="*/ 0 w 1087142"/>
              <a:gd name="connsiteY4" fmla="*/ 6501422 h 6501422"/>
              <a:gd name="connsiteX0" fmla="*/ 1089523 w 1089523"/>
              <a:gd name="connsiteY0" fmla="*/ 2271 h 6492747"/>
              <a:gd name="connsiteX1" fmla="*/ 745583 w 1089523"/>
              <a:gd name="connsiteY1" fmla="*/ 765 h 6492747"/>
              <a:gd name="connsiteX2" fmla="*/ 745583 w 1089523"/>
              <a:gd name="connsiteY2" fmla="*/ 6388963 h 6492747"/>
              <a:gd name="connsiteX3" fmla="*/ 641799 w 1089523"/>
              <a:gd name="connsiteY3" fmla="*/ 6492747 h 6492747"/>
              <a:gd name="connsiteX4" fmla="*/ 0 w 1089523"/>
              <a:gd name="connsiteY4" fmla="*/ 6492747 h 649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23" h="6492747">
                <a:moveTo>
                  <a:pt x="1089523" y="2271"/>
                </a:moveTo>
                <a:cubicBezTo>
                  <a:pt x="1089176" y="5417"/>
                  <a:pt x="888805" y="-2382"/>
                  <a:pt x="745583" y="765"/>
                </a:cubicBezTo>
                <a:lnTo>
                  <a:pt x="745583" y="6388963"/>
                </a:lnTo>
                <a:cubicBezTo>
                  <a:pt x="745583" y="6446281"/>
                  <a:pt x="699117" y="6492747"/>
                  <a:pt x="641799" y="6492747"/>
                </a:cubicBezTo>
                <a:lnTo>
                  <a:pt x="0" y="6492747"/>
                </a:lnTo>
              </a:path>
            </a:pathLst>
          </a:custGeom>
          <a:noFill/>
          <a:ln cap="rnd">
            <a:solidFill>
              <a:srgbClr val="ABABA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7711" y="4999463"/>
            <a:ext cx="1317013" cy="538540"/>
          </a:xfrm>
          <a:custGeom>
            <a:avLst/>
            <a:gdLst>
              <a:gd name="connsiteX0" fmla="*/ 0 w 1312250"/>
              <a:gd name="connsiteY0" fmla="*/ 0 h 513834"/>
              <a:gd name="connsiteX1" fmla="*/ 1312250 w 1312250"/>
              <a:gd name="connsiteY1" fmla="*/ 0 h 513834"/>
              <a:gd name="connsiteX2" fmla="*/ 1312250 w 1312250"/>
              <a:gd name="connsiteY2" fmla="*/ 513834 h 513834"/>
              <a:gd name="connsiteX3" fmla="*/ 0 w 1312250"/>
              <a:gd name="connsiteY3" fmla="*/ 513834 h 513834"/>
              <a:gd name="connsiteX4" fmla="*/ 0 w 1312250"/>
              <a:gd name="connsiteY4" fmla="*/ 0 h 513834"/>
              <a:gd name="connsiteX0" fmla="*/ 0 w 1312250"/>
              <a:gd name="connsiteY0" fmla="*/ 9837 h 523671"/>
              <a:gd name="connsiteX1" fmla="*/ 7323 w 1312250"/>
              <a:gd name="connsiteY1" fmla="*/ 0 h 523671"/>
              <a:gd name="connsiteX2" fmla="*/ 1312250 w 1312250"/>
              <a:gd name="connsiteY2" fmla="*/ 9837 h 523671"/>
              <a:gd name="connsiteX3" fmla="*/ 1312250 w 1312250"/>
              <a:gd name="connsiteY3" fmla="*/ 523671 h 523671"/>
              <a:gd name="connsiteX4" fmla="*/ 0 w 1312250"/>
              <a:gd name="connsiteY4" fmla="*/ 523671 h 523671"/>
              <a:gd name="connsiteX5" fmla="*/ 0 w 1312250"/>
              <a:gd name="connsiteY5" fmla="*/ 9837 h 523671"/>
              <a:gd name="connsiteX0" fmla="*/ 1312250 w 1312250"/>
              <a:gd name="connsiteY0" fmla="*/ 93 h 513927"/>
              <a:gd name="connsiteX1" fmla="*/ 1312250 w 1312250"/>
              <a:gd name="connsiteY1" fmla="*/ 513927 h 513927"/>
              <a:gd name="connsiteX2" fmla="*/ 0 w 1312250"/>
              <a:gd name="connsiteY2" fmla="*/ 513927 h 513927"/>
              <a:gd name="connsiteX3" fmla="*/ 0 w 1312250"/>
              <a:gd name="connsiteY3" fmla="*/ 93 h 513927"/>
              <a:gd name="connsiteX4" fmla="*/ 98763 w 1312250"/>
              <a:gd name="connsiteY4" fmla="*/ 81696 h 513927"/>
              <a:gd name="connsiteX0" fmla="*/ 1312250 w 1312250"/>
              <a:gd name="connsiteY0" fmla="*/ 0 h 513834"/>
              <a:gd name="connsiteX1" fmla="*/ 1312250 w 1312250"/>
              <a:gd name="connsiteY1" fmla="*/ 513834 h 513834"/>
              <a:gd name="connsiteX2" fmla="*/ 0 w 1312250"/>
              <a:gd name="connsiteY2" fmla="*/ 513834 h 513834"/>
              <a:gd name="connsiteX3" fmla="*/ 0 w 1312250"/>
              <a:gd name="connsiteY3" fmla="*/ 0 h 513834"/>
              <a:gd name="connsiteX0" fmla="*/ 1314452 w 1314452"/>
              <a:gd name="connsiteY0" fmla="*/ 0 h 513834"/>
              <a:gd name="connsiteX1" fmla="*/ 1314452 w 1314452"/>
              <a:gd name="connsiteY1" fmla="*/ 513834 h 513834"/>
              <a:gd name="connsiteX2" fmla="*/ 2202 w 1314452"/>
              <a:gd name="connsiteY2" fmla="*/ 513834 h 513834"/>
              <a:gd name="connsiteX3" fmla="*/ 0 w 1314452"/>
              <a:gd name="connsiteY3" fmla="*/ 190188 h 513834"/>
              <a:gd name="connsiteX4" fmla="*/ 2202 w 1314452"/>
              <a:gd name="connsiteY4" fmla="*/ 0 h 513834"/>
              <a:gd name="connsiteX0" fmla="*/ 1312250 w 1312250"/>
              <a:gd name="connsiteY0" fmla="*/ 0 h 513834"/>
              <a:gd name="connsiteX1" fmla="*/ 1312250 w 1312250"/>
              <a:gd name="connsiteY1" fmla="*/ 513834 h 513834"/>
              <a:gd name="connsiteX2" fmla="*/ 0 w 1312250"/>
              <a:gd name="connsiteY2" fmla="*/ 513834 h 513834"/>
              <a:gd name="connsiteX3" fmla="*/ 0 w 1312250"/>
              <a:gd name="connsiteY3" fmla="*/ 0 h 513834"/>
              <a:gd name="connsiteX0" fmla="*/ 1317013 w 1317013"/>
              <a:gd name="connsiteY0" fmla="*/ 0 h 513834"/>
              <a:gd name="connsiteX1" fmla="*/ 1317013 w 1317013"/>
              <a:gd name="connsiteY1" fmla="*/ 513834 h 513834"/>
              <a:gd name="connsiteX2" fmla="*/ 4763 w 1317013"/>
              <a:gd name="connsiteY2" fmla="*/ 513834 h 513834"/>
              <a:gd name="connsiteX3" fmla="*/ 0 w 1317013"/>
              <a:gd name="connsiteY3" fmla="*/ 185737 h 5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013" h="513834">
                <a:moveTo>
                  <a:pt x="1317013" y="0"/>
                </a:moveTo>
                <a:lnTo>
                  <a:pt x="1317013" y="513834"/>
                </a:lnTo>
                <a:lnTo>
                  <a:pt x="4763" y="513834"/>
                </a:lnTo>
                <a:cubicBezTo>
                  <a:pt x="3175" y="404468"/>
                  <a:pt x="1588" y="295103"/>
                  <a:pt x="0" y="185737"/>
                </a:cubicBezTo>
              </a:path>
            </a:pathLst>
          </a:custGeom>
          <a:noFill/>
          <a:ln cap="rnd">
            <a:solidFill>
              <a:srgbClr val="363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1969" y="5900125"/>
            <a:ext cx="2576678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900" b="1" kern="0" spc="-2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присутствуем во всех густонаселенных регионах</a:t>
            </a:r>
            <a:endParaRPr kumimoji="0" lang="ru-RU" sz="900" i="0" u="none" strike="noStrike" kern="0" cap="none" spc="-2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573116" y="5100761"/>
            <a:ext cx="113733" cy="222638"/>
          </a:xfrm>
          <a:custGeom>
            <a:avLst/>
            <a:gdLst>
              <a:gd name="connsiteX0" fmla="*/ 38819 w 111809"/>
              <a:gd name="connsiteY0" fmla="*/ 0 h 256320"/>
              <a:gd name="connsiteX1" fmla="*/ 111809 w 111809"/>
              <a:gd name="connsiteY1" fmla="*/ 0 h 256320"/>
              <a:gd name="connsiteX2" fmla="*/ 111809 w 111809"/>
              <a:gd name="connsiteY2" fmla="*/ 256320 h 256320"/>
              <a:gd name="connsiteX3" fmla="*/ 0 w 111809"/>
              <a:gd name="connsiteY3" fmla="*/ 256320 h 256320"/>
              <a:gd name="connsiteX4" fmla="*/ 0 w 111809"/>
              <a:gd name="connsiteY4" fmla="*/ 38819 h 256320"/>
              <a:gd name="connsiteX5" fmla="*/ 38819 w 111809"/>
              <a:gd name="connsiteY5" fmla="*/ 0 h 256320"/>
              <a:gd name="connsiteX0" fmla="*/ 38819 w 113733"/>
              <a:gd name="connsiteY0" fmla="*/ 391 h 256711"/>
              <a:gd name="connsiteX1" fmla="*/ 111809 w 113733"/>
              <a:gd name="connsiteY1" fmla="*/ 391 h 256711"/>
              <a:gd name="connsiteX2" fmla="*/ 113733 w 113733"/>
              <a:gd name="connsiteY2" fmla="*/ 0 h 256711"/>
              <a:gd name="connsiteX3" fmla="*/ 111809 w 113733"/>
              <a:gd name="connsiteY3" fmla="*/ 256711 h 256711"/>
              <a:gd name="connsiteX4" fmla="*/ 0 w 113733"/>
              <a:gd name="connsiteY4" fmla="*/ 256711 h 256711"/>
              <a:gd name="connsiteX5" fmla="*/ 0 w 113733"/>
              <a:gd name="connsiteY5" fmla="*/ 39210 h 256711"/>
              <a:gd name="connsiteX6" fmla="*/ 38819 w 113733"/>
              <a:gd name="connsiteY6" fmla="*/ 391 h 256711"/>
              <a:gd name="connsiteX0" fmla="*/ 111809 w 203249"/>
              <a:gd name="connsiteY0" fmla="*/ 256711 h 348151"/>
              <a:gd name="connsiteX1" fmla="*/ 0 w 203249"/>
              <a:gd name="connsiteY1" fmla="*/ 256711 h 348151"/>
              <a:gd name="connsiteX2" fmla="*/ 0 w 203249"/>
              <a:gd name="connsiteY2" fmla="*/ 39210 h 348151"/>
              <a:gd name="connsiteX3" fmla="*/ 38819 w 203249"/>
              <a:gd name="connsiteY3" fmla="*/ 391 h 348151"/>
              <a:gd name="connsiteX4" fmla="*/ 111809 w 203249"/>
              <a:gd name="connsiteY4" fmla="*/ 391 h 348151"/>
              <a:gd name="connsiteX5" fmla="*/ 113733 w 203249"/>
              <a:gd name="connsiteY5" fmla="*/ 0 h 348151"/>
              <a:gd name="connsiteX6" fmla="*/ 203249 w 203249"/>
              <a:gd name="connsiteY6" fmla="*/ 348151 h 348151"/>
              <a:gd name="connsiteX0" fmla="*/ 111809 w 113733"/>
              <a:gd name="connsiteY0" fmla="*/ 256711 h 256711"/>
              <a:gd name="connsiteX1" fmla="*/ 0 w 113733"/>
              <a:gd name="connsiteY1" fmla="*/ 256711 h 256711"/>
              <a:gd name="connsiteX2" fmla="*/ 0 w 113733"/>
              <a:gd name="connsiteY2" fmla="*/ 39210 h 256711"/>
              <a:gd name="connsiteX3" fmla="*/ 38819 w 113733"/>
              <a:gd name="connsiteY3" fmla="*/ 391 h 256711"/>
              <a:gd name="connsiteX4" fmla="*/ 111809 w 113733"/>
              <a:gd name="connsiteY4" fmla="*/ 391 h 256711"/>
              <a:gd name="connsiteX5" fmla="*/ 113733 w 113733"/>
              <a:gd name="connsiteY5" fmla="*/ 0 h 256711"/>
              <a:gd name="connsiteX0" fmla="*/ 0 w 113733"/>
              <a:gd name="connsiteY0" fmla="*/ 256711 h 256711"/>
              <a:gd name="connsiteX1" fmla="*/ 0 w 113733"/>
              <a:gd name="connsiteY1" fmla="*/ 39210 h 256711"/>
              <a:gd name="connsiteX2" fmla="*/ 38819 w 113733"/>
              <a:gd name="connsiteY2" fmla="*/ 391 h 256711"/>
              <a:gd name="connsiteX3" fmla="*/ 111809 w 113733"/>
              <a:gd name="connsiteY3" fmla="*/ 391 h 256711"/>
              <a:gd name="connsiteX4" fmla="*/ 113733 w 113733"/>
              <a:gd name="connsiteY4" fmla="*/ 0 h 2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33" h="256711">
                <a:moveTo>
                  <a:pt x="0" y="256711"/>
                </a:moveTo>
                <a:lnTo>
                  <a:pt x="0" y="39210"/>
                </a:lnTo>
                <a:cubicBezTo>
                  <a:pt x="0" y="17771"/>
                  <a:pt x="17380" y="391"/>
                  <a:pt x="38819" y="391"/>
                </a:cubicBezTo>
                <a:lnTo>
                  <a:pt x="111809" y="391"/>
                </a:lnTo>
                <a:lnTo>
                  <a:pt x="113733" y="0"/>
                </a:lnTo>
              </a:path>
            </a:pathLst>
          </a:custGeom>
          <a:noFill/>
          <a:ln cap="rnd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2" name="Группа 41"/>
          <p:cNvGrpSpPr>
            <a:grpSpLocks noChangeAspect="1"/>
          </p:cNvGrpSpPr>
          <p:nvPr/>
        </p:nvGrpSpPr>
        <p:grpSpPr>
          <a:xfrm>
            <a:off x="4517929" y="2490721"/>
            <a:ext cx="315758" cy="309461"/>
            <a:chOff x="11236578" y="386867"/>
            <a:chExt cx="576000" cy="564513"/>
          </a:xfrm>
          <a:solidFill>
            <a:srgbClr val="E40613"/>
          </a:solidFill>
        </p:grpSpPr>
        <p:sp>
          <p:nvSpPr>
            <p:cNvPr id="88" name="Freeform 5"/>
            <p:cNvSpPr>
              <a:spLocks/>
            </p:cNvSpPr>
            <p:nvPr/>
          </p:nvSpPr>
          <p:spPr bwMode="auto">
            <a:xfrm>
              <a:off x="11236578" y="386867"/>
              <a:ext cx="576000" cy="394538"/>
            </a:xfrm>
            <a:custGeom>
              <a:avLst/>
              <a:gdLst>
                <a:gd name="T0" fmla="*/ 0 w 1116"/>
                <a:gd name="T1" fmla="*/ 332 h 766"/>
                <a:gd name="T2" fmla="*/ 99 w 1116"/>
                <a:gd name="T3" fmla="*/ 97 h 766"/>
                <a:gd name="T4" fmla="*/ 338 w 1116"/>
                <a:gd name="T5" fmla="*/ 0 h 766"/>
                <a:gd name="T6" fmla="*/ 1116 w 1116"/>
                <a:gd name="T7" fmla="*/ 0 h 766"/>
                <a:gd name="T8" fmla="*/ 1116 w 1116"/>
                <a:gd name="T9" fmla="*/ 169 h 766"/>
                <a:gd name="T10" fmla="*/ 338 w 1116"/>
                <a:gd name="T11" fmla="*/ 169 h 766"/>
                <a:gd name="T12" fmla="*/ 221 w 1116"/>
                <a:gd name="T13" fmla="*/ 217 h 766"/>
                <a:gd name="T14" fmla="*/ 172 w 1116"/>
                <a:gd name="T15" fmla="*/ 332 h 766"/>
                <a:gd name="T16" fmla="*/ 171 w 1116"/>
                <a:gd name="T17" fmla="*/ 615 h 766"/>
                <a:gd name="T18" fmla="*/ 30 w 1116"/>
                <a:gd name="T19" fmla="*/ 763 h 766"/>
                <a:gd name="T20" fmla="*/ 0 w 1116"/>
                <a:gd name="T21" fmla="*/ 766 h 766"/>
                <a:gd name="T22" fmla="*/ 0 w 1116"/>
                <a:gd name="T23" fmla="*/ 332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6" h="766">
                  <a:moveTo>
                    <a:pt x="0" y="332"/>
                  </a:moveTo>
                  <a:cubicBezTo>
                    <a:pt x="0" y="243"/>
                    <a:pt x="36" y="159"/>
                    <a:pt x="99" y="97"/>
                  </a:cubicBezTo>
                  <a:cubicBezTo>
                    <a:pt x="162" y="35"/>
                    <a:pt x="248" y="0"/>
                    <a:pt x="338" y="0"/>
                  </a:cubicBezTo>
                  <a:lnTo>
                    <a:pt x="1116" y="0"/>
                  </a:lnTo>
                  <a:lnTo>
                    <a:pt x="1116" y="169"/>
                  </a:lnTo>
                  <a:lnTo>
                    <a:pt x="338" y="169"/>
                  </a:lnTo>
                  <a:cubicBezTo>
                    <a:pt x="294" y="169"/>
                    <a:pt x="252" y="186"/>
                    <a:pt x="221" y="217"/>
                  </a:cubicBezTo>
                  <a:cubicBezTo>
                    <a:pt x="189" y="247"/>
                    <a:pt x="172" y="288"/>
                    <a:pt x="172" y="332"/>
                  </a:cubicBezTo>
                  <a:lnTo>
                    <a:pt x="171" y="615"/>
                  </a:lnTo>
                  <a:cubicBezTo>
                    <a:pt x="163" y="690"/>
                    <a:pt x="105" y="751"/>
                    <a:pt x="30" y="763"/>
                  </a:cubicBezTo>
                  <a:lnTo>
                    <a:pt x="0" y="766"/>
                  </a:lnTo>
                  <a:lnTo>
                    <a:pt x="0" y="3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11236578" y="556302"/>
              <a:ext cx="576000" cy="395078"/>
            </a:xfrm>
            <a:custGeom>
              <a:avLst/>
              <a:gdLst>
                <a:gd name="T0" fmla="*/ 0 w 1116"/>
                <a:gd name="T1" fmla="*/ 767 h 767"/>
                <a:gd name="T2" fmla="*/ 0 w 1116"/>
                <a:gd name="T3" fmla="*/ 598 h 767"/>
                <a:gd name="T4" fmla="*/ 779 w 1116"/>
                <a:gd name="T5" fmla="*/ 598 h 767"/>
                <a:gd name="T6" fmla="*/ 896 w 1116"/>
                <a:gd name="T7" fmla="*/ 550 h 767"/>
                <a:gd name="T8" fmla="*/ 945 w 1116"/>
                <a:gd name="T9" fmla="*/ 435 h 767"/>
                <a:gd name="T10" fmla="*/ 945 w 1116"/>
                <a:gd name="T11" fmla="*/ 166 h 767"/>
                <a:gd name="T12" fmla="*/ 1086 w 1116"/>
                <a:gd name="T13" fmla="*/ 5 h 767"/>
                <a:gd name="T14" fmla="*/ 1116 w 1116"/>
                <a:gd name="T15" fmla="*/ 0 h 767"/>
                <a:gd name="T16" fmla="*/ 1116 w 1116"/>
                <a:gd name="T17" fmla="*/ 435 h 767"/>
                <a:gd name="T18" fmla="*/ 1017 w 1116"/>
                <a:gd name="T19" fmla="*/ 669 h 767"/>
                <a:gd name="T20" fmla="*/ 779 w 1116"/>
                <a:gd name="T21" fmla="*/ 767 h 767"/>
                <a:gd name="T22" fmla="*/ 0 w 1116"/>
                <a:gd name="T23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6" h="767">
                  <a:moveTo>
                    <a:pt x="0" y="767"/>
                  </a:moveTo>
                  <a:lnTo>
                    <a:pt x="0" y="598"/>
                  </a:lnTo>
                  <a:lnTo>
                    <a:pt x="779" y="598"/>
                  </a:lnTo>
                  <a:cubicBezTo>
                    <a:pt x="823" y="598"/>
                    <a:pt x="865" y="581"/>
                    <a:pt x="896" y="550"/>
                  </a:cubicBezTo>
                  <a:cubicBezTo>
                    <a:pt x="927" y="520"/>
                    <a:pt x="945" y="478"/>
                    <a:pt x="945" y="435"/>
                  </a:cubicBezTo>
                  <a:lnTo>
                    <a:pt x="945" y="166"/>
                  </a:lnTo>
                  <a:cubicBezTo>
                    <a:pt x="946" y="85"/>
                    <a:pt x="1005" y="17"/>
                    <a:pt x="1086" y="5"/>
                  </a:cubicBezTo>
                  <a:lnTo>
                    <a:pt x="1116" y="0"/>
                  </a:lnTo>
                  <a:lnTo>
                    <a:pt x="1116" y="435"/>
                  </a:lnTo>
                  <a:cubicBezTo>
                    <a:pt x="1116" y="523"/>
                    <a:pt x="1080" y="608"/>
                    <a:pt x="1017" y="669"/>
                  </a:cubicBezTo>
                  <a:cubicBezTo>
                    <a:pt x="954" y="732"/>
                    <a:pt x="868" y="767"/>
                    <a:pt x="779" y="767"/>
                  </a:cubicBezTo>
                  <a:lnTo>
                    <a:pt x="0" y="7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11402771" y="560896"/>
              <a:ext cx="243614" cy="221049"/>
            </a:xfrm>
            <a:custGeom>
              <a:avLst/>
              <a:gdLst>
                <a:gd name="T0" fmla="*/ 338 w 472"/>
                <a:gd name="T1" fmla="*/ 429 h 429"/>
                <a:gd name="T2" fmla="*/ 338 w 472"/>
                <a:gd name="T3" fmla="*/ 211 h 429"/>
                <a:gd name="T4" fmla="*/ 236 w 472"/>
                <a:gd name="T5" fmla="*/ 330 h 429"/>
                <a:gd name="T6" fmla="*/ 135 w 472"/>
                <a:gd name="T7" fmla="*/ 211 h 429"/>
                <a:gd name="T8" fmla="*/ 135 w 472"/>
                <a:gd name="T9" fmla="*/ 429 h 429"/>
                <a:gd name="T10" fmla="*/ 0 w 472"/>
                <a:gd name="T11" fmla="*/ 429 h 429"/>
                <a:gd name="T12" fmla="*/ 0 w 472"/>
                <a:gd name="T13" fmla="*/ 0 h 429"/>
                <a:gd name="T14" fmla="*/ 127 w 472"/>
                <a:gd name="T15" fmla="*/ 0 h 429"/>
                <a:gd name="T16" fmla="*/ 236 w 472"/>
                <a:gd name="T17" fmla="*/ 138 h 429"/>
                <a:gd name="T18" fmla="*/ 345 w 472"/>
                <a:gd name="T19" fmla="*/ 0 h 429"/>
                <a:gd name="T20" fmla="*/ 472 w 472"/>
                <a:gd name="T21" fmla="*/ 0 h 429"/>
                <a:gd name="T22" fmla="*/ 472 w 472"/>
                <a:gd name="T23" fmla="*/ 429 h 429"/>
                <a:gd name="T24" fmla="*/ 338 w 472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" h="429">
                  <a:moveTo>
                    <a:pt x="338" y="429"/>
                  </a:moveTo>
                  <a:lnTo>
                    <a:pt x="338" y="211"/>
                  </a:lnTo>
                  <a:lnTo>
                    <a:pt x="236" y="330"/>
                  </a:lnTo>
                  <a:lnTo>
                    <a:pt x="135" y="211"/>
                  </a:lnTo>
                  <a:lnTo>
                    <a:pt x="135" y="429"/>
                  </a:lnTo>
                  <a:lnTo>
                    <a:pt x="0" y="42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236" y="138"/>
                  </a:lnTo>
                  <a:lnTo>
                    <a:pt x="345" y="0"/>
                  </a:lnTo>
                  <a:lnTo>
                    <a:pt x="472" y="0"/>
                  </a:lnTo>
                  <a:lnTo>
                    <a:pt x="472" y="429"/>
                  </a:lnTo>
                  <a:lnTo>
                    <a:pt x="338" y="4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17929" y="5976815"/>
            <a:ext cx="315758" cy="309461"/>
            <a:chOff x="4592614" y="5245972"/>
            <a:chExt cx="414000" cy="405744"/>
          </a:xfrm>
        </p:grpSpPr>
        <p:grpSp>
          <p:nvGrpSpPr>
            <p:cNvPr id="98" name="Группа 97"/>
            <p:cNvGrpSpPr>
              <a:grpSpLocks noChangeAspect="1"/>
            </p:cNvGrpSpPr>
            <p:nvPr/>
          </p:nvGrpSpPr>
          <p:grpSpPr>
            <a:xfrm>
              <a:off x="4592614" y="5245972"/>
              <a:ext cx="414000" cy="405744"/>
              <a:chOff x="11236578" y="386867"/>
              <a:chExt cx="576000" cy="564513"/>
            </a:xfrm>
            <a:solidFill>
              <a:srgbClr val="E96530"/>
            </a:solidFill>
          </p:grpSpPr>
          <p:sp>
            <p:nvSpPr>
              <p:cNvPr id="99" name="Freeform 5"/>
              <p:cNvSpPr>
                <a:spLocks/>
              </p:cNvSpPr>
              <p:nvPr/>
            </p:nvSpPr>
            <p:spPr bwMode="auto">
              <a:xfrm>
                <a:off x="11236578" y="386867"/>
                <a:ext cx="576000" cy="394538"/>
              </a:xfrm>
              <a:custGeom>
                <a:avLst/>
                <a:gdLst>
                  <a:gd name="T0" fmla="*/ 0 w 1116"/>
                  <a:gd name="T1" fmla="*/ 332 h 766"/>
                  <a:gd name="T2" fmla="*/ 99 w 1116"/>
                  <a:gd name="T3" fmla="*/ 97 h 766"/>
                  <a:gd name="T4" fmla="*/ 338 w 1116"/>
                  <a:gd name="T5" fmla="*/ 0 h 766"/>
                  <a:gd name="T6" fmla="*/ 1116 w 1116"/>
                  <a:gd name="T7" fmla="*/ 0 h 766"/>
                  <a:gd name="T8" fmla="*/ 1116 w 1116"/>
                  <a:gd name="T9" fmla="*/ 169 h 766"/>
                  <a:gd name="T10" fmla="*/ 338 w 1116"/>
                  <a:gd name="T11" fmla="*/ 169 h 766"/>
                  <a:gd name="T12" fmla="*/ 221 w 1116"/>
                  <a:gd name="T13" fmla="*/ 217 h 766"/>
                  <a:gd name="T14" fmla="*/ 172 w 1116"/>
                  <a:gd name="T15" fmla="*/ 332 h 766"/>
                  <a:gd name="T16" fmla="*/ 171 w 1116"/>
                  <a:gd name="T17" fmla="*/ 615 h 766"/>
                  <a:gd name="T18" fmla="*/ 30 w 1116"/>
                  <a:gd name="T19" fmla="*/ 763 h 766"/>
                  <a:gd name="T20" fmla="*/ 0 w 1116"/>
                  <a:gd name="T21" fmla="*/ 766 h 766"/>
                  <a:gd name="T22" fmla="*/ 0 w 1116"/>
                  <a:gd name="T23" fmla="*/ 332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6" h="766">
                    <a:moveTo>
                      <a:pt x="0" y="332"/>
                    </a:moveTo>
                    <a:cubicBezTo>
                      <a:pt x="0" y="243"/>
                      <a:pt x="36" y="159"/>
                      <a:pt x="99" y="97"/>
                    </a:cubicBezTo>
                    <a:cubicBezTo>
                      <a:pt x="162" y="35"/>
                      <a:pt x="248" y="0"/>
                      <a:pt x="338" y="0"/>
                    </a:cubicBezTo>
                    <a:lnTo>
                      <a:pt x="1116" y="0"/>
                    </a:lnTo>
                    <a:lnTo>
                      <a:pt x="1116" y="169"/>
                    </a:lnTo>
                    <a:lnTo>
                      <a:pt x="338" y="169"/>
                    </a:lnTo>
                    <a:cubicBezTo>
                      <a:pt x="294" y="169"/>
                      <a:pt x="252" y="186"/>
                      <a:pt x="221" y="217"/>
                    </a:cubicBezTo>
                    <a:cubicBezTo>
                      <a:pt x="189" y="247"/>
                      <a:pt x="172" y="288"/>
                      <a:pt x="172" y="332"/>
                    </a:cubicBezTo>
                    <a:lnTo>
                      <a:pt x="171" y="615"/>
                    </a:lnTo>
                    <a:cubicBezTo>
                      <a:pt x="163" y="690"/>
                      <a:pt x="105" y="751"/>
                      <a:pt x="30" y="763"/>
                    </a:cubicBezTo>
                    <a:lnTo>
                      <a:pt x="0" y="766"/>
                    </a:lnTo>
                    <a:lnTo>
                      <a:pt x="0" y="3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0" name="Freeform 6"/>
              <p:cNvSpPr>
                <a:spLocks/>
              </p:cNvSpPr>
              <p:nvPr/>
            </p:nvSpPr>
            <p:spPr bwMode="auto">
              <a:xfrm>
                <a:off x="11236578" y="556302"/>
                <a:ext cx="576000" cy="395078"/>
              </a:xfrm>
              <a:custGeom>
                <a:avLst/>
                <a:gdLst>
                  <a:gd name="T0" fmla="*/ 0 w 1116"/>
                  <a:gd name="T1" fmla="*/ 767 h 767"/>
                  <a:gd name="T2" fmla="*/ 0 w 1116"/>
                  <a:gd name="T3" fmla="*/ 598 h 767"/>
                  <a:gd name="T4" fmla="*/ 779 w 1116"/>
                  <a:gd name="T5" fmla="*/ 598 h 767"/>
                  <a:gd name="T6" fmla="*/ 896 w 1116"/>
                  <a:gd name="T7" fmla="*/ 550 h 767"/>
                  <a:gd name="T8" fmla="*/ 945 w 1116"/>
                  <a:gd name="T9" fmla="*/ 435 h 767"/>
                  <a:gd name="T10" fmla="*/ 945 w 1116"/>
                  <a:gd name="T11" fmla="*/ 166 h 767"/>
                  <a:gd name="T12" fmla="*/ 1086 w 1116"/>
                  <a:gd name="T13" fmla="*/ 5 h 767"/>
                  <a:gd name="T14" fmla="*/ 1116 w 1116"/>
                  <a:gd name="T15" fmla="*/ 0 h 767"/>
                  <a:gd name="T16" fmla="*/ 1116 w 1116"/>
                  <a:gd name="T17" fmla="*/ 435 h 767"/>
                  <a:gd name="T18" fmla="*/ 1017 w 1116"/>
                  <a:gd name="T19" fmla="*/ 669 h 767"/>
                  <a:gd name="T20" fmla="*/ 779 w 1116"/>
                  <a:gd name="T21" fmla="*/ 767 h 767"/>
                  <a:gd name="T22" fmla="*/ 0 w 1116"/>
                  <a:gd name="T23" fmla="*/ 767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6" h="767">
                    <a:moveTo>
                      <a:pt x="0" y="767"/>
                    </a:moveTo>
                    <a:lnTo>
                      <a:pt x="0" y="598"/>
                    </a:lnTo>
                    <a:lnTo>
                      <a:pt x="779" y="598"/>
                    </a:lnTo>
                    <a:cubicBezTo>
                      <a:pt x="823" y="598"/>
                      <a:pt x="865" y="581"/>
                      <a:pt x="896" y="550"/>
                    </a:cubicBezTo>
                    <a:cubicBezTo>
                      <a:pt x="927" y="520"/>
                      <a:pt x="945" y="478"/>
                      <a:pt x="945" y="435"/>
                    </a:cubicBezTo>
                    <a:lnTo>
                      <a:pt x="945" y="166"/>
                    </a:lnTo>
                    <a:cubicBezTo>
                      <a:pt x="946" y="85"/>
                      <a:pt x="1005" y="17"/>
                      <a:pt x="1086" y="5"/>
                    </a:cubicBezTo>
                    <a:lnTo>
                      <a:pt x="1116" y="0"/>
                    </a:lnTo>
                    <a:lnTo>
                      <a:pt x="1116" y="435"/>
                    </a:lnTo>
                    <a:cubicBezTo>
                      <a:pt x="1116" y="523"/>
                      <a:pt x="1080" y="608"/>
                      <a:pt x="1017" y="669"/>
                    </a:cubicBezTo>
                    <a:cubicBezTo>
                      <a:pt x="954" y="732"/>
                      <a:pt x="868" y="767"/>
                      <a:pt x="779" y="767"/>
                    </a:cubicBezTo>
                    <a:lnTo>
                      <a:pt x="0" y="7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4722460" y="5367844"/>
              <a:ext cx="154308" cy="162000"/>
            </a:xfrm>
            <a:custGeom>
              <a:avLst/>
              <a:gdLst>
                <a:gd name="T0" fmla="*/ 291 w 291"/>
                <a:gd name="T1" fmla="*/ 236 h 306"/>
                <a:gd name="T2" fmla="*/ 291 w 291"/>
                <a:gd name="T3" fmla="*/ 67 h 306"/>
                <a:gd name="T4" fmla="*/ 145 w 291"/>
                <a:gd name="T5" fmla="*/ 0 h 306"/>
                <a:gd name="T6" fmla="*/ 1 w 291"/>
                <a:gd name="T7" fmla="*/ 67 h 306"/>
                <a:gd name="T8" fmla="*/ 0 w 291"/>
                <a:gd name="T9" fmla="*/ 232 h 306"/>
                <a:gd name="T10" fmla="*/ 139 w 291"/>
                <a:gd name="T11" fmla="*/ 306 h 306"/>
                <a:gd name="T12" fmla="*/ 139 w 291"/>
                <a:gd name="T13" fmla="*/ 144 h 306"/>
                <a:gd name="T14" fmla="*/ 139 w 291"/>
                <a:gd name="T15" fmla="*/ 127 h 306"/>
                <a:gd name="T16" fmla="*/ 31 w 291"/>
                <a:gd name="T17" fmla="*/ 69 h 306"/>
                <a:gd name="T18" fmla="*/ 145 w 291"/>
                <a:gd name="T19" fmla="*/ 18 h 306"/>
                <a:gd name="T20" fmla="*/ 261 w 291"/>
                <a:gd name="T21" fmla="*/ 70 h 306"/>
                <a:gd name="T22" fmla="*/ 153 w 291"/>
                <a:gd name="T23" fmla="*/ 126 h 306"/>
                <a:gd name="T24" fmla="*/ 153 w 291"/>
                <a:gd name="T25" fmla="*/ 127 h 306"/>
                <a:gd name="T26" fmla="*/ 153 w 291"/>
                <a:gd name="T27" fmla="*/ 142 h 306"/>
                <a:gd name="T28" fmla="*/ 153 w 291"/>
                <a:gd name="T2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06">
                  <a:moveTo>
                    <a:pt x="291" y="236"/>
                  </a:moveTo>
                  <a:lnTo>
                    <a:pt x="291" y="67"/>
                  </a:lnTo>
                  <a:lnTo>
                    <a:pt x="145" y="0"/>
                  </a:lnTo>
                  <a:lnTo>
                    <a:pt x="1" y="67"/>
                  </a:lnTo>
                  <a:lnTo>
                    <a:pt x="0" y="232"/>
                  </a:lnTo>
                  <a:lnTo>
                    <a:pt x="139" y="306"/>
                  </a:lnTo>
                  <a:lnTo>
                    <a:pt x="139" y="144"/>
                  </a:lnTo>
                  <a:lnTo>
                    <a:pt x="139" y="127"/>
                  </a:lnTo>
                  <a:lnTo>
                    <a:pt x="31" y="69"/>
                  </a:lnTo>
                  <a:lnTo>
                    <a:pt x="145" y="18"/>
                  </a:lnTo>
                  <a:lnTo>
                    <a:pt x="261" y="70"/>
                  </a:lnTo>
                  <a:lnTo>
                    <a:pt x="153" y="126"/>
                  </a:lnTo>
                  <a:lnTo>
                    <a:pt x="153" y="127"/>
                  </a:lnTo>
                  <a:lnTo>
                    <a:pt x="153" y="142"/>
                  </a:lnTo>
                  <a:lnTo>
                    <a:pt x="153" y="306"/>
                  </a:lnTo>
                </a:path>
              </a:pathLst>
            </a:custGeom>
            <a:solidFill>
              <a:srgbClr val="E965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517929" y="3058072"/>
            <a:ext cx="315758" cy="309461"/>
            <a:chOff x="4592614" y="3480709"/>
            <a:chExt cx="414000" cy="405744"/>
          </a:xfrm>
        </p:grpSpPr>
        <p:grpSp>
          <p:nvGrpSpPr>
            <p:cNvPr id="91" name="Группа 90"/>
            <p:cNvGrpSpPr>
              <a:grpSpLocks noChangeAspect="1"/>
            </p:cNvGrpSpPr>
            <p:nvPr/>
          </p:nvGrpSpPr>
          <p:grpSpPr>
            <a:xfrm>
              <a:off x="4592614" y="3480709"/>
              <a:ext cx="414000" cy="405744"/>
              <a:chOff x="11236578" y="386867"/>
              <a:chExt cx="576000" cy="564513"/>
            </a:xfrm>
            <a:solidFill>
              <a:srgbClr val="FDD732"/>
            </a:solidFill>
          </p:grpSpPr>
          <p:sp>
            <p:nvSpPr>
              <p:cNvPr id="92" name="Freeform 5"/>
              <p:cNvSpPr>
                <a:spLocks/>
              </p:cNvSpPr>
              <p:nvPr/>
            </p:nvSpPr>
            <p:spPr bwMode="auto">
              <a:xfrm>
                <a:off x="11236578" y="386867"/>
                <a:ext cx="576000" cy="394538"/>
              </a:xfrm>
              <a:custGeom>
                <a:avLst/>
                <a:gdLst>
                  <a:gd name="T0" fmla="*/ 0 w 1116"/>
                  <a:gd name="T1" fmla="*/ 332 h 766"/>
                  <a:gd name="T2" fmla="*/ 99 w 1116"/>
                  <a:gd name="T3" fmla="*/ 97 h 766"/>
                  <a:gd name="T4" fmla="*/ 338 w 1116"/>
                  <a:gd name="T5" fmla="*/ 0 h 766"/>
                  <a:gd name="T6" fmla="*/ 1116 w 1116"/>
                  <a:gd name="T7" fmla="*/ 0 h 766"/>
                  <a:gd name="T8" fmla="*/ 1116 w 1116"/>
                  <a:gd name="T9" fmla="*/ 169 h 766"/>
                  <a:gd name="T10" fmla="*/ 338 w 1116"/>
                  <a:gd name="T11" fmla="*/ 169 h 766"/>
                  <a:gd name="T12" fmla="*/ 221 w 1116"/>
                  <a:gd name="T13" fmla="*/ 217 h 766"/>
                  <a:gd name="T14" fmla="*/ 172 w 1116"/>
                  <a:gd name="T15" fmla="*/ 332 h 766"/>
                  <a:gd name="T16" fmla="*/ 171 w 1116"/>
                  <a:gd name="T17" fmla="*/ 615 h 766"/>
                  <a:gd name="T18" fmla="*/ 30 w 1116"/>
                  <a:gd name="T19" fmla="*/ 763 h 766"/>
                  <a:gd name="T20" fmla="*/ 0 w 1116"/>
                  <a:gd name="T21" fmla="*/ 766 h 766"/>
                  <a:gd name="T22" fmla="*/ 0 w 1116"/>
                  <a:gd name="T23" fmla="*/ 332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6" h="766">
                    <a:moveTo>
                      <a:pt x="0" y="332"/>
                    </a:moveTo>
                    <a:cubicBezTo>
                      <a:pt x="0" y="243"/>
                      <a:pt x="36" y="159"/>
                      <a:pt x="99" y="97"/>
                    </a:cubicBezTo>
                    <a:cubicBezTo>
                      <a:pt x="162" y="35"/>
                      <a:pt x="248" y="0"/>
                      <a:pt x="338" y="0"/>
                    </a:cubicBezTo>
                    <a:lnTo>
                      <a:pt x="1116" y="0"/>
                    </a:lnTo>
                    <a:lnTo>
                      <a:pt x="1116" y="169"/>
                    </a:lnTo>
                    <a:lnTo>
                      <a:pt x="338" y="169"/>
                    </a:lnTo>
                    <a:cubicBezTo>
                      <a:pt x="294" y="169"/>
                      <a:pt x="252" y="186"/>
                      <a:pt x="221" y="217"/>
                    </a:cubicBezTo>
                    <a:cubicBezTo>
                      <a:pt x="189" y="247"/>
                      <a:pt x="172" y="288"/>
                      <a:pt x="172" y="332"/>
                    </a:cubicBezTo>
                    <a:lnTo>
                      <a:pt x="171" y="615"/>
                    </a:lnTo>
                    <a:cubicBezTo>
                      <a:pt x="163" y="690"/>
                      <a:pt x="105" y="751"/>
                      <a:pt x="30" y="763"/>
                    </a:cubicBezTo>
                    <a:lnTo>
                      <a:pt x="0" y="766"/>
                    </a:lnTo>
                    <a:lnTo>
                      <a:pt x="0" y="3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11236578" y="556302"/>
                <a:ext cx="576000" cy="395078"/>
              </a:xfrm>
              <a:custGeom>
                <a:avLst/>
                <a:gdLst>
                  <a:gd name="T0" fmla="*/ 0 w 1116"/>
                  <a:gd name="T1" fmla="*/ 767 h 767"/>
                  <a:gd name="T2" fmla="*/ 0 w 1116"/>
                  <a:gd name="T3" fmla="*/ 598 h 767"/>
                  <a:gd name="T4" fmla="*/ 779 w 1116"/>
                  <a:gd name="T5" fmla="*/ 598 h 767"/>
                  <a:gd name="T6" fmla="*/ 896 w 1116"/>
                  <a:gd name="T7" fmla="*/ 550 h 767"/>
                  <a:gd name="T8" fmla="*/ 945 w 1116"/>
                  <a:gd name="T9" fmla="*/ 435 h 767"/>
                  <a:gd name="T10" fmla="*/ 945 w 1116"/>
                  <a:gd name="T11" fmla="*/ 166 h 767"/>
                  <a:gd name="T12" fmla="*/ 1086 w 1116"/>
                  <a:gd name="T13" fmla="*/ 5 h 767"/>
                  <a:gd name="T14" fmla="*/ 1116 w 1116"/>
                  <a:gd name="T15" fmla="*/ 0 h 767"/>
                  <a:gd name="T16" fmla="*/ 1116 w 1116"/>
                  <a:gd name="T17" fmla="*/ 435 h 767"/>
                  <a:gd name="T18" fmla="*/ 1017 w 1116"/>
                  <a:gd name="T19" fmla="*/ 669 h 767"/>
                  <a:gd name="T20" fmla="*/ 779 w 1116"/>
                  <a:gd name="T21" fmla="*/ 767 h 767"/>
                  <a:gd name="T22" fmla="*/ 0 w 1116"/>
                  <a:gd name="T23" fmla="*/ 767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6" h="767">
                    <a:moveTo>
                      <a:pt x="0" y="767"/>
                    </a:moveTo>
                    <a:lnTo>
                      <a:pt x="0" y="598"/>
                    </a:lnTo>
                    <a:lnTo>
                      <a:pt x="779" y="598"/>
                    </a:lnTo>
                    <a:cubicBezTo>
                      <a:pt x="823" y="598"/>
                      <a:pt x="865" y="581"/>
                      <a:pt x="896" y="550"/>
                    </a:cubicBezTo>
                    <a:cubicBezTo>
                      <a:pt x="927" y="520"/>
                      <a:pt x="945" y="478"/>
                      <a:pt x="945" y="435"/>
                    </a:cubicBezTo>
                    <a:lnTo>
                      <a:pt x="945" y="166"/>
                    </a:lnTo>
                    <a:cubicBezTo>
                      <a:pt x="946" y="85"/>
                      <a:pt x="1005" y="17"/>
                      <a:pt x="1086" y="5"/>
                    </a:cubicBezTo>
                    <a:lnTo>
                      <a:pt x="1116" y="0"/>
                    </a:lnTo>
                    <a:lnTo>
                      <a:pt x="1116" y="435"/>
                    </a:lnTo>
                    <a:cubicBezTo>
                      <a:pt x="1116" y="523"/>
                      <a:pt x="1080" y="608"/>
                      <a:pt x="1017" y="669"/>
                    </a:cubicBezTo>
                    <a:cubicBezTo>
                      <a:pt x="954" y="732"/>
                      <a:pt x="868" y="767"/>
                      <a:pt x="779" y="767"/>
                    </a:cubicBezTo>
                    <a:lnTo>
                      <a:pt x="0" y="7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81" name="Полилиния 80"/>
            <p:cNvSpPr>
              <a:spLocks noChangeAspect="1"/>
            </p:cNvSpPr>
            <p:nvPr/>
          </p:nvSpPr>
          <p:spPr bwMode="auto">
            <a:xfrm>
              <a:off x="4709614" y="3589195"/>
              <a:ext cx="180000" cy="188772"/>
            </a:xfrm>
            <a:custGeom>
              <a:avLst/>
              <a:gdLst>
                <a:gd name="connsiteX0" fmla="*/ 1962926 w 3241675"/>
                <a:gd name="connsiteY0" fmla="*/ 2696689 h 3399637"/>
                <a:gd name="connsiteX1" fmla="*/ 2037660 w 3241675"/>
                <a:gd name="connsiteY1" fmla="*/ 2697434 h 3399637"/>
                <a:gd name="connsiteX2" fmla="*/ 2351088 w 3241675"/>
                <a:gd name="connsiteY2" fmla="*/ 3045852 h 3399637"/>
                <a:gd name="connsiteX3" fmla="*/ 2006565 w 3241675"/>
                <a:gd name="connsiteY3" fmla="*/ 3399637 h 3399637"/>
                <a:gd name="connsiteX4" fmla="*/ 1752706 w 3241675"/>
                <a:gd name="connsiteY4" fmla="*/ 2800923 h 3399637"/>
                <a:gd name="connsiteX5" fmla="*/ 1962926 w 3241675"/>
                <a:gd name="connsiteY5" fmla="*/ 2696689 h 3399637"/>
                <a:gd name="connsiteX6" fmla="*/ 708731 w 3241675"/>
                <a:gd name="connsiteY6" fmla="*/ 2693200 h 3399637"/>
                <a:gd name="connsiteX7" fmla="*/ 963084 w 3241675"/>
                <a:gd name="connsiteY7" fmla="*/ 3290763 h 3399637"/>
                <a:gd name="connsiteX8" fmla="*/ 363538 w 3241675"/>
                <a:gd name="connsiteY8" fmla="*/ 3046305 h 3399637"/>
                <a:gd name="connsiteX9" fmla="*/ 708731 w 3241675"/>
                <a:gd name="connsiteY9" fmla="*/ 2693200 h 3399637"/>
                <a:gd name="connsiteX10" fmla="*/ 2742257 w 3241675"/>
                <a:gd name="connsiteY10" fmla="*/ 342 h 3399637"/>
                <a:gd name="connsiteX11" fmla="*/ 3241675 w 3241675"/>
                <a:gd name="connsiteY11" fmla="*/ 342 h 3399637"/>
                <a:gd name="connsiteX12" fmla="*/ 3241675 w 3241675"/>
                <a:gd name="connsiteY12" fmla="*/ 453668 h 3399637"/>
                <a:gd name="connsiteX13" fmla="*/ 2715016 w 3241675"/>
                <a:gd name="connsiteY13" fmla="*/ 453668 h 3399637"/>
                <a:gd name="connsiteX14" fmla="*/ 2715016 w 3241675"/>
                <a:gd name="connsiteY14" fmla="*/ 444601 h 3399637"/>
                <a:gd name="connsiteX15" fmla="*/ 2678695 w 3241675"/>
                <a:gd name="connsiteY15" fmla="*/ 653131 h 3399637"/>
                <a:gd name="connsiteX16" fmla="*/ 2515249 w 3241675"/>
                <a:gd name="connsiteY16" fmla="*/ 1695780 h 3399637"/>
                <a:gd name="connsiteX17" fmla="*/ 2433526 w 3241675"/>
                <a:gd name="connsiteY17" fmla="*/ 2130973 h 3399637"/>
                <a:gd name="connsiteX18" fmla="*/ 1988591 w 3241675"/>
                <a:gd name="connsiteY18" fmla="*/ 2502700 h 3399637"/>
                <a:gd name="connsiteX19" fmla="*/ 681024 w 3241675"/>
                <a:gd name="connsiteY19" fmla="*/ 2502700 h 3399637"/>
                <a:gd name="connsiteX20" fmla="*/ 490337 w 3241675"/>
                <a:gd name="connsiteY20" fmla="*/ 2466434 h 3399637"/>
                <a:gd name="connsiteX21" fmla="*/ 208847 w 3241675"/>
                <a:gd name="connsiteY21" fmla="*/ 2076574 h 3399637"/>
                <a:gd name="connsiteX22" fmla="*/ 27241 w 3241675"/>
                <a:gd name="connsiteY22" fmla="*/ 1042991 h 3399637"/>
                <a:gd name="connsiteX23" fmla="*/ 0 w 3241675"/>
                <a:gd name="connsiteY23" fmla="*/ 843528 h 3399637"/>
                <a:gd name="connsiteX24" fmla="*/ 2233759 w 3241675"/>
                <a:gd name="connsiteY24" fmla="*/ 843528 h 3399637"/>
                <a:gd name="connsiteX25" fmla="*/ 2242840 w 3241675"/>
                <a:gd name="connsiteY25" fmla="*/ 825395 h 3399637"/>
                <a:gd name="connsiteX26" fmla="*/ 2306402 w 3241675"/>
                <a:gd name="connsiteY26" fmla="*/ 399268 h 3399637"/>
                <a:gd name="connsiteX27" fmla="*/ 2742257 w 3241675"/>
                <a:gd name="connsiteY27" fmla="*/ 342 h 339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41675" h="3399637">
                  <a:moveTo>
                    <a:pt x="1962926" y="2696689"/>
                  </a:moveTo>
                  <a:cubicBezTo>
                    <a:pt x="1987897" y="2694182"/>
                    <a:pt x="2012958" y="2694497"/>
                    <a:pt x="2037660" y="2697434"/>
                  </a:cubicBezTo>
                  <a:cubicBezTo>
                    <a:pt x="2202343" y="2717012"/>
                    <a:pt x="2351088" y="2853084"/>
                    <a:pt x="2351088" y="3045852"/>
                  </a:cubicBezTo>
                  <a:cubicBezTo>
                    <a:pt x="2351088" y="3245423"/>
                    <a:pt x="2196960" y="3399637"/>
                    <a:pt x="2006565" y="3399637"/>
                  </a:cubicBezTo>
                  <a:cubicBezTo>
                    <a:pt x="1689242" y="3399637"/>
                    <a:pt x="1535113" y="3018637"/>
                    <a:pt x="1752706" y="2800923"/>
                  </a:cubicBezTo>
                  <a:cubicBezTo>
                    <a:pt x="1813905" y="2737139"/>
                    <a:pt x="1888012" y="2704211"/>
                    <a:pt x="1962926" y="2696689"/>
                  </a:cubicBezTo>
                  <a:close/>
                  <a:moveTo>
                    <a:pt x="708731" y="2693200"/>
                  </a:moveTo>
                  <a:cubicBezTo>
                    <a:pt x="1026673" y="2702254"/>
                    <a:pt x="1181101" y="3073467"/>
                    <a:pt x="963084" y="3290763"/>
                  </a:cubicBezTo>
                  <a:cubicBezTo>
                    <a:pt x="735983" y="3517112"/>
                    <a:pt x="363538" y="3363195"/>
                    <a:pt x="363538" y="3046305"/>
                  </a:cubicBezTo>
                  <a:cubicBezTo>
                    <a:pt x="363538" y="2856172"/>
                    <a:pt x="517967" y="2693200"/>
                    <a:pt x="708731" y="2693200"/>
                  </a:cubicBezTo>
                  <a:close/>
                  <a:moveTo>
                    <a:pt x="2742257" y="342"/>
                  </a:moveTo>
                  <a:lnTo>
                    <a:pt x="3241675" y="342"/>
                  </a:lnTo>
                  <a:lnTo>
                    <a:pt x="3241675" y="453668"/>
                  </a:lnTo>
                  <a:lnTo>
                    <a:pt x="2715016" y="453668"/>
                  </a:lnTo>
                  <a:lnTo>
                    <a:pt x="2715016" y="444601"/>
                  </a:lnTo>
                  <a:cubicBezTo>
                    <a:pt x="2715016" y="444601"/>
                    <a:pt x="2696856" y="589665"/>
                    <a:pt x="2678695" y="653131"/>
                  </a:cubicBezTo>
                  <a:cubicBezTo>
                    <a:pt x="2624213" y="979525"/>
                    <a:pt x="2569731" y="1369386"/>
                    <a:pt x="2515249" y="1695780"/>
                  </a:cubicBezTo>
                  <a:cubicBezTo>
                    <a:pt x="2488008" y="1840845"/>
                    <a:pt x="2469848" y="1985909"/>
                    <a:pt x="2433526" y="2130973"/>
                  </a:cubicBezTo>
                  <a:cubicBezTo>
                    <a:pt x="2388125" y="2330436"/>
                    <a:pt x="2279161" y="2502700"/>
                    <a:pt x="1988591" y="2502700"/>
                  </a:cubicBezTo>
                  <a:lnTo>
                    <a:pt x="681024" y="2502700"/>
                  </a:lnTo>
                  <a:cubicBezTo>
                    <a:pt x="617462" y="2502700"/>
                    <a:pt x="544819" y="2493634"/>
                    <a:pt x="490337" y="2466434"/>
                  </a:cubicBezTo>
                  <a:cubicBezTo>
                    <a:pt x="326892" y="2393902"/>
                    <a:pt x="227008" y="2248838"/>
                    <a:pt x="208847" y="2076574"/>
                  </a:cubicBezTo>
                  <a:cubicBezTo>
                    <a:pt x="145285" y="1732046"/>
                    <a:pt x="90803" y="1387519"/>
                    <a:pt x="27241" y="1042991"/>
                  </a:cubicBezTo>
                  <a:cubicBezTo>
                    <a:pt x="18161" y="979525"/>
                    <a:pt x="9080" y="916060"/>
                    <a:pt x="0" y="843528"/>
                  </a:cubicBezTo>
                  <a:lnTo>
                    <a:pt x="2233759" y="843528"/>
                  </a:lnTo>
                  <a:cubicBezTo>
                    <a:pt x="2233759" y="834461"/>
                    <a:pt x="2242840" y="834461"/>
                    <a:pt x="2242840" y="825395"/>
                  </a:cubicBezTo>
                  <a:cubicBezTo>
                    <a:pt x="2261000" y="707530"/>
                    <a:pt x="2288241" y="508067"/>
                    <a:pt x="2306402" y="399268"/>
                  </a:cubicBezTo>
                  <a:cubicBezTo>
                    <a:pt x="2315482" y="163539"/>
                    <a:pt x="2506169" y="-8725"/>
                    <a:pt x="2742257" y="342"/>
                  </a:cubicBezTo>
                  <a:close/>
                </a:path>
              </a:pathLst>
            </a:custGeom>
            <a:solidFill>
              <a:srgbClr val="FED7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17929" y="3702081"/>
            <a:ext cx="315758" cy="309461"/>
            <a:chOff x="4592614" y="4340663"/>
            <a:chExt cx="414000" cy="405744"/>
          </a:xfrm>
        </p:grpSpPr>
        <p:grpSp>
          <p:nvGrpSpPr>
            <p:cNvPr id="95" name="Группа 94"/>
            <p:cNvGrpSpPr>
              <a:grpSpLocks noChangeAspect="1"/>
            </p:cNvGrpSpPr>
            <p:nvPr/>
          </p:nvGrpSpPr>
          <p:grpSpPr>
            <a:xfrm>
              <a:off x="4592614" y="4340663"/>
              <a:ext cx="414000" cy="405744"/>
              <a:chOff x="11236578" y="386867"/>
              <a:chExt cx="576000" cy="564513"/>
            </a:xfrm>
            <a:solidFill>
              <a:srgbClr val="CF0077"/>
            </a:solidFill>
          </p:grpSpPr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11236578" y="386867"/>
                <a:ext cx="576000" cy="394538"/>
              </a:xfrm>
              <a:custGeom>
                <a:avLst/>
                <a:gdLst>
                  <a:gd name="T0" fmla="*/ 0 w 1116"/>
                  <a:gd name="T1" fmla="*/ 332 h 766"/>
                  <a:gd name="T2" fmla="*/ 99 w 1116"/>
                  <a:gd name="T3" fmla="*/ 97 h 766"/>
                  <a:gd name="T4" fmla="*/ 338 w 1116"/>
                  <a:gd name="T5" fmla="*/ 0 h 766"/>
                  <a:gd name="T6" fmla="*/ 1116 w 1116"/>
                  <a:gd name="T7" fmla="*/ 0 h 766"/>
                  <a:gd name="T8" fmla="*/ 1116 w 1116"/>
                  <a:gd name="T9" fmla="*/ 169 h 766"/>
                  <a:gd name="T10" fmla="*/ 338 w 1116"/>
                  <a:gd name="T11" fmla="*/ 169 h 766"/>
                  <a:gd name="T12" fmla="*/ 221 w 1116"/>
                  <a:gd name="T13" fmla="*/ 217 h 766"/>
                  <a:gd name="T14" fmla="*/ 172 w 1116"/>
                  <a:gd name="T15" fmla="*/ 332 h 766"/>
                  <a:gd name="T16" fmla="*/ 171 w 1116"/>
                  <a:gd name="T17" fmla="*/ 615 h 766"/>
                  <a:gd name="T18" fmla="*/ 30 w 1116"/>
                  <a:gd name="T19" fmla="*/ 763 h 766"/>
                  <a:gd name="T20" fmla="*/ 0 w 1116"/>
                  <a:gd name="T21" fmla="*/ 766 h 766"/>
                  <a:gd name="T22" fmla="*/ 0 w 1116"/>
                  <a:gd name="T23" fmla="*/ 332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6" h="766">
                    <a:moveTo>
                      <a:pt x="0" y="332"/>
                    </a:moveTo>
                    <a:cubicBezTo>
                      <a:pt x="0" y="243"/>
                      <a:pt x="36" y="159"/>
                      <a:pt x="99" y="97"/>
                    </a:cubicBezTo>
                    <a:cubicBezTo>
                      <a:pt x="162" y="35"/>
                      <a:pt x="248" y="0"/>
                      <a:pt x="338" y="0"/>
                    </a:cubicBezTo>
                    <a:lnTo>
                      <a:pt x="1116" y="0"/>
                    </a:lnTo>
                    <a:lnTo>
                      <a:pt x="1116" y="169"/>
                    </a:lnTo>
                    <a:lnTo>
                      <a:pt x="338" y="169"/>
                    </a:lnTo>
                    <a:cubicBezTo>
                      <a:pt x="294" y="169"/>
                      <a:pt x="252" y="186"/>
                      <a:pt x="221" y="217"/>
                    </a:cubicBezTo>
                    <a:cubicBezTo>
                      <a:pt x="189" y="247"/>
                      <a:pt x="172" y="288"/>
                      <a:pt x="172" y="332"/>
                    </a:cubicBezTo>
                    <a:lnTo>
                      <a:pt x="171" y="615"/>
                    </a:lnTo>
                    <a:cubicBezTo>
                      <a:pt x="163" y="690"/>
                      <a:pt x="105" y="751"/>
                      <a:pt x="30" y="763"/>
                    </a:cubicBezTo>
                    <a:lnTo>
                      <a:pt x="0" y="766"/>
                    </a:lnTo>
                    <a:lnTo>
                      <a:pt x="0" y="33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11236578" y="556302"/>
                <a:ext cx="576000" cy="395078"/>
              </a:xfrm>
              <a:custGeom>
                <a:avLst/>
                <a:gdLst>
                  <a:gd name="T0" fmla="*/ 0 w 1116"/>
                  <a:gd name="T1" fmla="*/ 767 h 767"/>
                  <a:gd name="T2" fmla="*/ 0 w 1116"/>
                  <a:gd name="T3" fmla="*/ 598 h 767"/>
                  <a:gd name="T4" fmla="*/ 779 w 1116"/>
                  <a:gd name="T5" fmla="*/ 598 h 767"/>
                  <a:gd name="T6" fmla="*/ 896 w 1116"/>
                  <a:gd name="T7" fmla="*/ 550 h 767"/>
                  <a:gd name="T8" fmla="*/ 945 w 1116"/>
                  <a:gd name="T9" fmla="*/ 435 h 767"/>
                  <a:gd name="T10" fmla="*/ 945 w 1116"/>
                  <a:gd name="T11" fmla="*/ 166 h 767"/>
                  <a:gd name="T12" fmla="*/ 1086 w 1116"/>
                  <a:gd name="T13" fmla="*/ 5 h 767"/>
                  <a:gd name="T14" fmla="*/ 1116 w 1116"/>
                  <a:gd name="T15" fmla="*/ 0 h 767"/>
                  <a:gd name="T16" fmla="*/ 1116 w 1116"/>
                  <a:gd name="T17" fmla="*/ 435 h 767"/>
                  <a:gd name="T18" fmla="*/ 1017 w 1116"/>
                  <a:gd name="T19" fmla="*/ 669 h 767"/>
                  <a:gd name="T20" fmla="*/ 779 w 1116"/>
                  <a:gd name="T21" fmla="*/ 767 h 767"/>
                  <a:gd name="T22" fmla="*/ 0 w 1116"/>
                  <a:gd name="T23" fmla="*/ 767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6" h="767">
                    <a:moveTo>
                      <a:pt x="0" y="767"/>
                    </a:moveTo>
                    <a:lnTo>
                      <a:pt x="0" y="598"/>
                    </a:lnTo>
                    <a:lnTo>
                      <a:pt x="779" y="598"/>
                    </a:lnTo>
                    <a:cubicBezTo>
                      <a:pt x="823" y="598"/>
                      <a:pt x="865" y="581"/>
                      <a:pt x="896" y="550"/>
                    </a:cubicBezTo>
                    <a:cubicBezTo>
                      <a:pt x="927" y="520"/>
                      <a:pt x="945" y="478"/>
                      <a:pt x="945" y="435"/>
                    </a:cubicBezTo>
                    <a:lnTo>
                      <a:pt x="945" y="166"/>
                    </a:lnTo>
                    <a:cubicBezTo>
                      <a:pt x="946" y="85"/>
                      <a:pt x="1005" y="17"/>
                      <a:pt x="1086" y="5"/>
                    </a:cubicBezTo>
                    <a:lnTo>
                      <a:pt x="1116" y="0"/>
                    </a:lnTo>
                    <a:lnTo>
                      <a:pt x="1116" y="435"/>
                    </a:lnTo>
                    <a:cubicBezTo>
                      <a:pt x="1116" y="523"/>
                      <a:pt x="1080" y="608"/>
                      <a:pt x="1017" y="669"/>
                    </a:cubicBezTo>
                    <a:cubicBezTo>
                      <a:pt x="954" y="732"/>
                      <a:pt x="868" y="767"/>
                      <a:pt x="779" y="767"/>
                    </a:cubicBezTo>
                    <a:lnTo>
                      <a:pt x="0" y="7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>
              <a:off x="4709614" y="4464858"/>
              <a:ext cx="180000" cy="157355"/>
            </a:xfrm>
            <a:custGeom>
              <a:avLst/>
              <a:gdLst>
                <a:gd name="T0" fmla="*/ 305 w 353"/>
                <a:gd name="T1" fmla="*/ 308 h 309"/>
                <a:gd name="T2" fmla="*/ 251 w 353"/>
                <a:gd name="T3" fmla="*/ 185 h 309"/>
                <a:gd name="T4" fmla="*/ 293 w 353"/>
                <a:gd name="T5" fmla="*/ 178 h 309"/>
                <a:gd name="T6" fmla="*/ 352 w 353"/>
                <a:gd name="T7" fmla="*/ 66 h 309"/>
                <a:gd name="T8" fmla="*/ 351 w 353"/>
                <a:gd name="T9" fmla="*/ 0 h 309"/>
                <a:gd name="T10" fmla="*/ 238 w 353"/>
                <a:gd name="T11" fmla="*/ 19 h 309"/>
                <a:gd name="T12" fmla="*/ 176 w 353"/>
                <a:gd name="T13" fmla="*/ 98 h 309"/>
                <a:gd name="T14" fmla="*/ 113 w 353"/>
                <a:gd name="T15" fmla="*/ 19 h 309"/>
                <a:gd name="T16" fmla="*/ 2 w 353"/>
                <a:gd name="T17" fmla="*/ 0 h 309"/>
                <a:gd name="T18" fmla="*/ 0 w 353"/>
                <a:gd name="T19" fmla="*/ 66 h 309"/>
                <a:gd name="T20" fmla="*/ 59 w 353"/>
                <a:gd name="T21" fmla="*/ 179 h 309"/>
                <a:gd name="T22" fmla="*/ 101 w 353"/>
                <a:gd name="T23" fmla="*/ 185 h 309"/>
                <a:gd name="T24" fmla="*/ 48 w 353"/>
                <a:gd name="T25" fmla="*/ 309 h 309"/>
                <a:gd name="T26" fmla="*/ 80 w 353"/>
                <a:gd name="T27" fmla="*/ 305 h 309"/>
                <a:gd name="T28" fmla="*/ 176 w 353"/>
                <a:gd name="T29" fmla="*/ 235 h 309"/>
                <a:gd name="T30" fmla="*/ 272 w 353"/>
                <a:gd name="T31" fmla="*/ 305 h 309"/>
                <a:gd name="T32" fmla="*/ 305 w 353"/>
                <a:gd name="T33" fmla="*/ 30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09">
                  <a:moveTo>
                    <a:pt x="305" y="308"/>
                  </a:moveTo>
                  <a:cubicBezTo>
                    <a:pt x="305" y="308"/>
                    <a:pt x="327" y="203"/>
                    <a:pt x="251" y="185"/>
                  </a:cubicBezTo>
                  <a:cubicBezTo>
                    <a:pt x="265" y="185"/>
                    <a:pt x="280" y="182"/>
                    <a:pt x="293" y="178"/>
                  </a:cubicBezTo>
                  <a:cubicBezTo>
                    <a:pt x="347" y="162"/>
                    <a:pt x="351" y="117"/>
                    <a:pt x="352" y="66"/>
                  </a:cubicBezTo>
                  <a:cubicBezTo>
                    <a:pt x="353" y="32"/>
                    <a:pt x="351" y="0"/>
                    <a:pt x="351" y="0"/>
                  </a:cubicBezTo>
                  <a:cubicBezTo>
                    <a:pt x="316" y="4"/>
                    <a:pt x="270" y="7"/>
                    <a:pt x="238" y="19"/>
                  </a:cubicBezTo>
                  <a:cubicBezTo>
                    <a:pt x="203" y="29"/>
                    <a:pt x="178" y="61"/>
                    <a:pt x="176" y="98"/>
                  </a:cubicBezTo>
                  <a:cubicBezTo>
                    <a:pt x="174" y="61"/>
                    <a:pt x="149" y="29"/>
                    <a:pt x="113" y="19"/>
                  </a:cubicBezTo>
                  <a:cubicBezTo>
                    <a:pt x="82" y="7"/>
                    <a:pt x="36" y="4"/>
                    <a:pt x="2" y="0"/>
                  </a:cubicBezTo>
                  <a:cubicBezTo>
                    <a:pt x="2" y="0"/>
                    <a:pt x="0" y="32"/>
                    <a:pt x="0" y="66"/>
                  </a:cubicBezTo>
                  <a:cubicBezTo>
                    <a:pt x="1" y="117"/>
                    <a:pt x="6" y="162"/>
                    <a:pt x="59" y="179"/>
                  </a:cubicBezTo>
                  <a:cubicBezTo>
                    <a:pt x="73" y="182"/>
                    <a:pt x="87" y="185"/>
                    <a:pt x="101" y="185"/>
                  </a:cubicBezTo>
                  <a:cubicBezTo>
                    <a:pt x="25" y="203"/>
                    <a:pt x="48" y="309"/>
                    <a:pt x="48" y="309"/>
                  </a:cubicBezTo>
                  <a:lnTo>
                    <a:pt x="80" y="305"/>
                  </a:lnTo>
                  <a:cubicBezTo>
                    <a:pt x="126" y="300"/>
                    <a:pt x="159" y="298"/>
                    <a:pt x="176" y="235"/>
                  </a:cubicBezTo>
                  <a:cubicBezTo>
                    <a:pt x="193" y="297"/>
                    <a:pt x="226" y="300"/>
                    <a:pt x="272" y="305"/>
                  </a:cubicBezTo>
                  <a:lnTo>
                    <a:pt x="305" y="308"/>
                  </a:lnTo>
                  <a:close/>
                </a:path>
              </a:pathLst>
            </a:custGeom>
            <a:solidFill>
              <a:srgbClr val="CF00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31598" y="5335115"/>
            <a:ext cx="79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Северо-Кавказский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3940" y="4693783"/>
            <a:ext cx="6742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Южный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50034" y="4468392"/>
            <a:ext cx="9108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Приволжский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3117" y="4130013"/>
            <a:ext cx="8888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Центральный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28248" y="3857487"/>
            <a:ext cx="6909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Северо-Западный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967375" y="4312535"/>
            <a:ext cx="7570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Уральский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49999" y="4511682"/>
            <a:ext cx="8370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Сибирский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AB7-89C4-481A-A198-3D690B27CE1B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3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6174" y="1867821"/>
            <a:ext cx="858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Северо-Кавказский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663" y="1975543"/>
            <a:ext cx="7603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Южный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9505" y="1975543"/>
            <a:ext cx="9218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Центральный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2428" y="1975150"/>
            <a:ext cx="9088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Приволжский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78312" y="1867821"/>
            <a:ext cx="711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Северо-Западный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99862" y="1975543"/>
            <a:ext cx="753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Уральский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18675" y="1975543"/>
            <a:ext cx="7647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Сибирский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96326" y="1975543"/>
            <a:ext cx="5571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Всего</a:t>
            </a:r>
            <a:r>
              <a:rPr lang="en-US" sz="7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kumimoji="0" lang="ru-RU" sz="7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4445493-FA24-43B2-9B98-CFA379335B11}"/>
              </a:ext>
            </a:extLst>
          </p:cNvPr>
          <p:cNvSpPr txBox="1"/>
          <p:nvPr/>
        </p:nvSpPr>
        <p:spPr>
          <a:xfrm>
            <a:off x="4875014" y="4502003"/>
            <a:ext cx="115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Магазины</a:t>
            </a:r>
            <a:endParaRPr lang="en-US" sz="900" b="1" dirty="0">
              <a:solidFill>
                <a:srgbClr val="363D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дома</a:t>
            </a:r>
            <a:endParaRPr lang="ru-RU" sz="900" kern="0" spc="30" dirty="0">
              <a:solidFill>
                <a:srgbClr val="363D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DE24CB1-27BE-4502-BE1C-91E5CAC19B8E}"/>
              </a:ext>
            </a:extLst>
          </p:cNvPr>
          <p:cNvSpPr txBox="1"/>
          <p:nvPr/>
        </p:nvSpPr>
        <p:spPr>
          <a:xfrm>
            <a:off x="4875016" y="5150604"/>
            <a:ext cx="1165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Супермаркеты</a:t>
            </a:r>
            <a:endParaRPr kumimoji="0" lang="ru-RU" sz="900" i="0" u="none" strike="noStrike" kern="0" cap="none" spc="30" normalizeH="0" noProof="0" dirty="0">
              <a:ln>
                <a:noFill/>
              </a:ln>
              <a:solidFill>
                <a:srgbClr val="363D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973E1738-B7CB-4E75-AD2A-6069F66C08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510769" y="4524074"/>
            <a:ext cx="311142" cy="311142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B0762F9C-40EA-4391-AB31-6C344981A7D0}"/>
              </a:ext>
            </a:extLst>
          </p:cNvPr>
          <p:cNvSpPr txBox="1"/>
          <p:nvPr/>
        </p:nvSpPr>
        <p:spPr>
          <a:xfrm rot="16200000">
            <a:off x="11183688" y="4779355"/>
            <a:ext cx="843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400" b="1" i="0" u="none" strike="noStrike" kern="0" cap="none" spc="30" normalizeH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Дикси</a:t>
            </a:r>
            <a:endParaRPr kumimoji="0" lang="ru-RU" sz="1400" i="0" u="none" strike="noStrike" kern="0" cap="none" spc="30" normalizeH="0" noProof="0" dirty="0">
              <a:ln>
                <a:noFill/>
              </a:ln>
              <a:solidFill>
                <a:srgbClr val="FF82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610F631-14D0-454C-9B98-C438E8DCEA69}"/>
              </a:ext>
            </a:extLst>
          </p:cNvPr>
          <p:cNvSpPr txBox="1"/>
          <p:nvPr/>
        </p:nvSpPr>
        <p:spPr>
          <a:xfrm rot="16200000">
            <a:off x="11120035" y="3038330"/>
            <a:ext cx="97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400" b="1" i="0" u="none" strike="noStrike" kern="0" cap="none" spc="30" normalizeH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Магнит</a:t>
            </a:r>
            <a:endParaRPr kumimoji="0" lang="ru-RU" sz="1400" i="0" u="none" strike="noStrike" kern="0" cap="none" spc="30" normalizeH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 rot="10800000">
            <a:off x="6456290" y="2187656"/>
            <a:ext cx="2106599" cy="4262309"/>
          </a:xfrm>
          <a:prstGeom prst="round2DiagRect">
            <a:avLst>
              <a:gd name="adj1" fmla="val 12894"/>
              <a:gd name="adj2" fmla="val 0"/>
            </a:avLst>
          </a:prstGeom>
          <a:noFill/>
          <a:ln cap="rnd">
            <a:solidFill>
              <a:srgbClr val="363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6E6C91-F9C3-4E75-854A-FCF74A96AC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167964" y="5233049"/>
            <a:ext cx="705487" cy="64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/>
          <a:srcRect t="54927"/>
          <a:stretch/>
        </p:blipFill>
        <p:spPr>
          <a:xfrm>
            <a:off x="-7908" y="1"/>
            <a:ext cx="12199907" cy="791132"/>
          </a:xfrm>
          <a:prstGeom prst="rect">
            <a:avLst/>
          </a:prstGeom>
        </p:spPr>
      </p:pic>
      <p:sp>
        <p:nvSpPr>
          <p:cNvPr id="172" name="Прямоугольник 171"/>
          <p:cNvSpPr/>
          <p:nvPr/>
        </p:nvSpPr>
        <p:spPr>
          <a:xfrm>
            <a:off x="265294" y="118360"/>
            <a:ext cx="3010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МАГНИТ СЕГОДНЯ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8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4927"/>
          <a:stretch/>
        </p:blipFill>
        <p:spPr>
          <a:xfrm>
            <a:off x="-7907" y="13204"/>
            <a:ext cx="12199907" cy="791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3" y="394763"/>
            <a:ext cx="8658856" cy="519590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205442" y="927210"/>
            <a:ext cx="5386163" cy="4815854"/>
            <a:chOff x="6805836" y="1259690"/>
            <a:chExt cx="5386163" cy="4815854"/>
          </a:xfrm>
        </p:grpSpPr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6805836" y="1261538"/>
              <a:ext cx="3252564" cy="4814006"/>
            </a:xfrm>
            <a:prstGeom prst="round2DiagRect">
              <a:avLst>
                <a:gd name="adj1" fmla="val 22642"/>
                <a:gd name="adj2" fmla="val 0"/>
              </a:avLst>
            </a:prstGeom>
            <a:solidFill>
              <a:srgbClr val="E7E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92" dirty="0" smtClean="0"/>
                <a:t>м</a:t>
              </a:r>
              <a:endParaRPr lang="ru-RU" sz="1092" dirty="0"/>
            </a:p>
          </p:txBody>
        </p:sp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7451226" y="1259690"/>
              <a:ext cx="4740773" cy="481585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E7E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92" dirty="0" smtClean="0"/>
                <a:t>м</a:t>
              </a:r>
              <a:endParaRPr lang="ru-RU" sz="1092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619216" y="1676628"/>
            <a:ext cx="4535922" cy="3647834"/>
            <a:chOff x="7058318" y="2182725"/>
            <a:chExt cx="4535922" cy="364783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58318" y="2279650"/>
              <a:ext cx="3778250" cy="325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140294-5C3C-4A44-BE92-8DD6A1AD1D2B}"/>
                </a:ext>
              </a:extLst>
            </p:cNvPr>
            <p:cNvSpPr txBox="1"/>
            <p:nvPr/>
          </p:nvSpPr>
          <p:spPr>
            <a:xfrm>
              <a:off x="7640918" y="4814896"/>
              <a:ext cx="36327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3909</a:t>
              </a:r>
              <a:r>
                <a:rPr lang="ru-RU" sz="3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торговых </a:t>
              </a:r>
              <a:br>
                <a:rPr lang="ru-RU" sz="3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3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точек</a:t>
              </a:r>
              <a:endParaRPr lang="en-RU" sz="3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7263491" y="2182725"/>
              <a:ext cx="4330749" cy="2760843"/>
              <a:chOff x="7226593" y="1778751"/>
              <a:chExt cx="4795807" cy="3057316"/>
            </a:xfrm>
          </p:grpSpPr>
          <p:sp>
            <p:nvSpPr>
              <p:cNvPr id="19" name="Line 73"/>
              <p:cNvSpPr>
                <a:spLocks noChangeShapeType="1"/>
              </p:cNvSpPr>
              <p:nvPr/>
            </p:nvSpPr>
            <p:spPr bwMode="auto">
              <a:xfrm>
                <a:off x="7226593" y="22796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4"/>
              <p:cNvSpPr>
                <a:spLocks noChangeShapeType="1"/>
              </p:cNvSpPr>
              <p:nvPr/>
            </p:nvSpPr>
            <p:spPr bwMode="auto">
              <a:xfrm>
                <a:off x="7226593" y="22796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140294-5C3C-4A44-BE92-8DD6A1AD1D2B}"/>
                  </a:ext>
                </a:extLst>
              </p:cNvPr>
              <p:cNvSpPr txBox="1"/>
              <p:nvPr/>
            </p:nvSpPr>
            <p:spPr>
              <a:xfrm>
                <a:off x="7644547" y="1778751"/>
                <a:ext cx="804494" cy="613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ГК</a:t>
                </a:r>
                <a:endParaRPr lang="en-RU" sz="3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140294-5C3C-4A44-BE92-8DD6A1AD1D2B}"/>
                  </a:ext>
                </a:extLst>
              </p:cNvPr>
              <p:cNvSpPr txBox="1"/>
              <p:nvPr/>
            </p:nvSpPr>
            <p:spPr>
              <a:xfrm>
                <a:off x="7644547" y="2507458"/>
                <a:ext cx="4377853" cy="613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Волжский округ</a:t>
                </a:r>
                <a:endParaRPr lang="en-RU" sz="3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140294-5C3C-4A44-BE92-8DD6A1AD1D2B}"/>
                  </a:ext>
                </a:extLst>
              </p:cNvPr>
              <p:cNvSpPr txBox="1"/>
              <p:nvPr/>
            </p:nvSpPr>
            <p:spPr>
              <a:xfrm>
                <a:off x="7644548" y="3236165"/>
                <a:ext cx="1328161" cy="613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0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r>
                  <a:rPr lang="ru-RU" sz="3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РЦ</a:t>
                </a:r>
                <a:endParaRPr lang="en-RU" sz="3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140294-5C3C-4A44-BE92-8DD6A1AD1D2B}"/>
                  </a:ext>
                </a:extLst>
              </p:cNvPr>
              <p:cNvSpPr txBox="1"/>
              <p:nvPr/>
            </p:nvSpPr>
            <p:spPr>
              <a:xfrm>
                <a:off x="7644547" y="3964871"/>
                <a:ext cx="3453005" cy="613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 филиалов</a:t>
                </a:r>
                <a:endParaRPr lang="en-RU" sz="30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>
              <a:xfrm>
                <a:off x="7373700" y="2191898"/>
                <a:ext cx="0" cy="456014"/>
              </a:xfrm>
              <a:prstGeom prst="straightConnector1">
                <a:avLst/>
              </a:prstGeom>
              <a:ln>
                <a:solidFill>
                  <a:srgbClr val="E2041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>
                <a:stCxn id="15" idx="4"/>
              </p:cNvCxnSpPr>
              <p:nvPr/>
            </p:nvCxnSpPr>
            <p:spPr>
              <a:xfrm flipH="1">
                <a:off x="7373700" y="2948464"/>
                <a:ext cx="1" cy="443179"/>
              </a:xfrm>
              <a:prstGeom prst="straightConnector1">
                <a:avLst/>
              </a:prstGeom>
              <a:ln>
                <a:solidFill>
                  <a:srgbClr val="E2041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>
                <a:stCxn id="16" idx="4"/>
              </p:cNvCxnSpPr>
              <p:nvPr/>
            </p:nvCxnSpPr>
            <p:spPr>
              <a:xfrm>
                <a:off x="7373055" y="3684242"/>
                <a:ext cx="644" cy="430207"/>
              </a:xfrm>
              <a:prstGeom prst="straightConnector1">
                <a:avLst/>
              </a:prstGeom>
              <a:ln>
                <a:solidFill>
                  <a:srgbClr val="E2041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7373700" y="4380053"/>
                <a:ext cx="0" cy="456014"/>
              </a:xfrm>
              <a:prstGeom prst="straightConnector1">
                <a:avLst/>
              </a:prstGeom>
              <a:ln>
                <a:solidFill>
                  <a:srgbClr val="E2041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7272878" y="2324126"/>
              <a:ext cx="246333" cy="2895293"/>
              <a:chOff x="7272878" y="2288956"/>
              <a:chExt cx="246333" cy="2895293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7273462" y="2288956"/>
                <a:ext cx="245749" cy="2457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7273462" y="2958089"/>
                <a:ext cx="245749" cy="2457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7272878" y="3622518"/>
                <a:ext cx="245749" cy="2457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7272878" y="4294485"/>
                <a:ext cx="245749" cy="2457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7272878" y="4938500"/>
                <a:ext cx="245749" cy="2457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6758214" y="1102023"/>
            <a:ext cx="2883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30" dirty="0" smtClean="0">
                <a:solidFill>
                  <a:srgbClr val="4353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ОКРУГА</a:t>
            </a:r>
            <a:endParaRPr lang="ru-RU" b="1" kern="0" spc="30" dirty="0">
              <a:solidFill>
                <a:srgbClr val="43536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5294" y="118360"/>
            <a:ext cx="5006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МАГНИТ В ВОЛЖСКОМ ОКРУГЕ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2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4927"/>
          <a:stretch/>
        </p:blipFill>
        <p:spPr>
          <a:xfrm>
            <a:off x="-7908" y="1"/>
            <a:ext cx="12199907" cy="791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5294" y="118360"/>
            <a:ext cx="5808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МАГНИТ В РЕСПУБЛИКЕ МОРДОВИЯ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64038" y="1962877"/>
            <a:ext cx="5128007" cy="3355613"/>
            <a:chOff x="956278" y="1783417"/>
            <a:chExt cx="5128007" cy="335561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288314" y="2895525"/>
              <a:ext cx="1795971" cy="1069969"/>
              <a:chOff x="5322072" y="1388705"/>
              <a:chExt cx="1795971" cy="106996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655768" y="2197064"/>
                <a:ext cx="10384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spc="10" dirty="0">
                    <a:solidFill>
                      <a:srgbClr val="43536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Магазинов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22072" y="1388705"/>
                <a:ext cx="17959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4200" b="1">
                    <a:solidFill>
                      <a:srgbClr val="3D3D3D"/>
                    </a:solidFill>
                    <a:latin typeface="Geometria-ExtraBold" panose="020B0803020204020204" pitchFamily="34" charset="-52"/>
                  </a:defRPr>
                </a:lvl1pPr>
              </a:lstStyle>
              <a:p>
                <a:r>
                  <a:rPr lang="ru-RU" sz="5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ru-RU" sz="48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187</a:t>
                </a:r>
                <a:endParaRPr lang="ru-RU" sz="48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956278" y="1783417"/>
              <a:ext cx="3227355" cy="3355613"/>
              <a:chOff x="1107038" y="1677909"/>
              <a:chExt cx="3227355" cy="335561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17660" y="1978462"/>
                <a:ext cx="1131342" cy="49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200" b="1" dirty="0" smtClean="0">
                    <a:solidFill>
                      <a:srgbClr val="43536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Магазины </a:t>
                </a:r>
                <a:r>
                  <a:rPr lang="ru-RU" sz="1200" b="1" dirty="0">
                    <a:solidFill>
                      <a:srgbClr val="43536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«у дома»</a:t>
                </a:r>
                <a:endParaRPr lang="en-US" sz="1200" b="1" dirty="0">
                  <a:solidFill>
                    <a:srgbClr val="43536A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17660" y="2915671"/>
                <a:ext cx="1045623" cy="2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200" b="1" noProof="0" dirty="0">
                    <a:solidFill>
                      <a:srgbClr val="43536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Косметик</a:t>
                </a:r>
                <a:endParaRPr kumimoji="0" lang="ru-RU" sz="1200" b="1" i="0" u="none" strike="noStrike" kern="0" cap="none" spc="30" normalizeH="0" noProof="0" dirty="0">
                  <a:ln>
                    <a:noFill/>
                  </a:ln>
                  <a:solidFill>
                    <a:srgbClr val="43536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3459096" y="2595463"/>
                <a:ext cx="875297" cy="885912"/>
              </a:xfrm>
              <a:prstGeom prst="ellipse">
                <a:avLst/>
              </a:prstGeom>
              <a:solidFill>
                <a:srgbClr val="E7ED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37</a:t>
                </a:r>
                <a:endParaRPr lang="ru-RU" sz="16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117660" y="3713347"/>
                <a:ext cx="1045623" cy="2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200" b="1" noProof="0" dirty="0">
                    <a:solidFill>
                      <a:srgbClr val="43536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Аптека</a:t>
                </a:r>
                <a:endParaRPr kumimoji="0" lang="ru-RU" sz="1200" b="1" i="0" u="none" strike="noStrike" kern="0" cap="none" spc="30" normalizeH="0" noProof="0" dirty="0">
                  <a:ln>
                    <a:noFill/>
                  </a:ln>
                  <a:solidFill>
                    <a:srgbClr val="43536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523732" y="3505431"/>
                <a:ext cx="768790" cy="744283"/>
              </a:xfrm>
              <a:prstGeom prst="ellipse">
                <a:avLst/>
              </a:prstGeom>
              <a:solidFill>
                <a:srgbClr val="E7ED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1B0D241-FFB4-FA49-88E2-3255DC1FF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-207263" y="3348827"/>
                <a:ext cx="2829361" cy="200759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117660" y="4555801"/>
                <a:ext cx="1171510" cy="2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1200" b="1" noProof="0" dirty="0">
                    <a:solidFill>
                      <a:srgbClr val="43536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Семейный</a:t>
                </a:r>
                <a:endParaRPr kumimoji="0" lang="ru-RU" sz="1200" b="1" i="0" u="none" strike="noStrike" kern="0" cap="none" spc="30" normalizeH="0" noProof="0" dirty="0">
                  <a:ln>
                    <a:noFill/>
                  </a:ln>
                  <a:solidFill>
                    <a:srgbClr val="43536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523732" y="4299738"/>
                <a:ext cx="768790" cy="733784"/>
              </a:xfrm>
              <a:prstGeom prst="ellipse">
                <a:avLst/>
              </a:prstGeom>
              <a:solidFill>
                <a:srgbClr val="E7ED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4233" y="4374775"/>
                <a:ext cx="658493" cy="638666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4233" y="3532321"/>
                <a:ext cx="658493" cy="638666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4233" y="2734645"/>
                <a:ext cx="658493" cy="638666"/>
              </a:xfrm>
              <a:prstGeom prst="rect">
                <a:avLst/>
              </a:prstGeom>
            </p:spPr>
          </p:pic>
          <p:sp>
            <p:nvSpPr>
              <p:cNvPr id="22" name="Овал 21"/>
              <p:cNvSpPr/>
              <p:nvPr/>
            </p:nvSpPr>
            <p:spPr>
              <a:xfrm>
                <a:off x="3459097" y="1677909"/>
                <a:ext cx="875296" cy="854792"/>
              </a:xfrm>
              <a:prstGeom prst="ellipse">
                <a:avLst/>
              </a:prstGeom>
              <a:solidFill>
                <a:srgbClr val="E7ED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139</a:t>
                </a:r>
                <a:endParaRPr lang="ru-RU" sz="16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1364233" y="1829402"/>
                <a:ext cx="665194" cy="651929"/>
                <a:chOff x="11544983" y="140045"/>
                <a:chExt cx="403117" cy="395078"/>
              </a:xfrm>
            </p:grpSpPr>
            <p:sp>
              <p:nvSpPr>
                <p:cNvPr id="24" name="Freeform 5">
                  <a:extLst>
                    <a:ext uri="{FF2B5EF4-FFF2-40B4-BE49-F238E27FC236}">
                      <a16:creationId xmlns:a16="http://schemas.microsoft.com/office/drawing/2014/main" id="{09A80691-8AED-DE41-BFC6-F3F3BD37EF4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1544983" y="140045"/>
                  <a:ext cx="403117" cy="276120"/>
                </a:xfrm>
                <a:custGeom>
                  <a:avLst/>
                  <a:gdLst>
                    <a:gd name="T0" fmla="*/ 0 w 1116"/>
                    <a:gd name="T1" fmla="*/ 332 h 766"/>
                    <a:gd name="T2" fmla="*/ 99 w 1116"/>
                    <a:gd name="T3" fmla="*/ 97 h 766"/>
                    <a:gd name="T4" fmla="*/ 338 w 1116"/>
                    <a:gd name="T5" fmla="*/ 0 h 766"/>
                    <a:gd name="T6" fmla="*/ 1116 w 1116"/>
                    <a:gd name="T7" fmla="*/ 0 h 766"/>
                    <a:gd name="T8" fmla="*/ 1116 w 1116"/>
                    <a:gd name="T9" fmla="*/ 169 h 766"/>
                    <a:gd name="T10" fmla="*/ 338 w 1116"/>
                    <a:gd name="T11" fmla="*/ 169 h 766"/>
                    <a:gd name="T12" fmla="*/ 221 w 1116"/>
                    <a:gd name="T13" fmla="*/ 217 h 766"/>
                    <a:gd name="T14" fmla="*/ 172 w 1116"/>
                    <a:gd name="T15" fmla="*/ 332 h 766"/>
                    <a:gd name="T16" fmla="*/ 171 w 1116"/>
                    <a:gd name="T17" fmla="*/ 615 h 766"/>
                    <a:gd name="T18" fmla="*/ 30 w 1116"/>
                    <a:gd name="T19" fmla="*/ 763 h 766"/>
                    <a:gd name="T20" fmla="*/ 0 w 1116"/>
                    <a:gd name="T21" fmla="*/ 766 h 766"/>
                    <a:gd name="T22" fmla="*/ 0 w 1116"/>
                    <a:gd name="T23" fmla="*/ 332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16" h="766">
                      <a:moveTo>
                        <a:pt x="0" y="332"/>
                      </a:moveTo>
                      <a:cubicBezTo>
                        <a:pt x="0" y="243"/>
                        <a:pt x="36" y="159"/>
                        <a:pt x="99" y="97"/>
                      </a:cubicBezTo>
                      <a:cubicBezTo>
                        <a:pt x="162" y="35"/>
                        <a:pt x="248" y="0"/>
                        <a:pt x="338" y="0"/>
                      </a:cubicBezTo>
                      <a:lnTo>
                        <a:pt x="1116" y="0"/>
                      </a:lnTo>
                      <a:lnTo>
                        <a:pt x="1116" y="169"/>
                      </a:lnTo>
                      <a:lnTo>
                        <a:pt x="338" y="169"/>
                      </a:lnTo>
                      <a:cubicBezTo>
                        <a:pt x="294" y="169"/>
                        <a:pt x="252" y="186"/>
                        <a:pt x="221" y="217"/>
                      </a:cubicBezTo>
                      <a:cubicBezTo>
                        <a:pt x="189" y="247"/>
                        <a:pt x="172" y="288"/>
                        <a:pt x="172" y="332"/>
                      </a:cubicBezTo>
                      <a:lnTo>
                        <a:pt x="171" y="615"/>
                      </a:lnTo>
                      <a:cubicBezTo>
                        <a:pt x="163" y="690"/>
                        <a:pt x="105" y="751"/>
                        <a:pt x="30" y="763"/>
                      </a:cubicBezTo>
                      <a:lnTo>
                        <a:pt x="0" y="766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6">
                  <a:extLst>
                    <a:ext uri="{FF2B5EF4-FFF2-40B4-BE49-F238E27FC236}">
                      <a16:creationId xmlns:a16="http://schemas.microsoft.com/office/drawing/2014/main" id="{1543BA13-FB98-634B-8A25-4B2F87D1143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1544983" y="258625"/>
                  <a:ext cx="403117" cy="276498"/>
                </a:xfrm>
                <a:custGeom>
                  <a:avLst/>
                  <a:gdLst>
                    <a:gd name="T0" fmla="*/ 0 w 1116"/>
                    <a:gd name="T1" fmla="*/ 767 h 767"/>
                    <a:gd name="T2" fmla="*/ 0 w 1116"/>
                    <a:gd name="T3" fmla="*/ 598 h 767"/>
                    <a:gd name="T4" fmla="*/ 779 w 1116"/>
                    <a:gd name="T5" fmla="*/ 598 h 767"/>
                    <a:gd name="T6" fmla="*/ 896 w 1116"/>
                    <a:gd name="T7" fmla="*/ 550 h 767"/>
                    <a:gd name="T8" fmla="*/ 945 w 1116"/>
                    <a:gd name="T9" fmla="*/ 435 h 767"/>
                    <a:gd name="T10" fmla="*/ 945 w 1116"/>
                    <a:gd name="T11" fmla="*/ 166 h 767"/>
                    <a:gd name="T12" fmla="*/ 1086 w 1116"/>
                    <a:gd name="T13" fmla="*/ 5 h 767"/>
                    <a:gd name="T14" fmla="*/ 1116 w 1116"/>
                    <a:gd name="T15" fmla="*/ 0 h 767"/>
                    <a:gd name="T16" fmla="*/ 1116 w 1116"/>
                    <a:gd name="T17" fmla="*/ 435 h 767"/>
                    <a:gd name="T18" fmla="*/ 1017 w 1116"/>
                    <a:gd name="T19" fmla="*/ 669 h 767"/>
                    <a:gd name="T20" fmla="*/ 779 w 1116"/>
                    <a:gd name="T21" fmla="*/ 767 h 767"/>
                    <a:gd name="T22" fmla="*/ 0 w 1116"/>
                    <a:gd name="T23" fmla="*/ 767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16" h="767">
                      <a:moveTo>
                        <a:pt x="0" y="767"/>
                      </a:moveTo>
                      <a:lnTo>
                        <a:pt x="0" y="598"/>
                      </a:lnTo>
                      <a:lnTo>
                        <a:pt x="779" y="598"/>
                      </a:lnTo>
                      <a:cubicBezTo>
                        <a:pt x="823" y="598"/>
                        <a:pt x="865" y="581"/>
                        <a:pt x="896" y="550"/>
                      </a:cubicBezTo>
                      <a:cubicBezTo>
                        <a:pt x="927" y="520"/>
                        <a:pt x="945" y="478"/>
                        <a:pt x="945" y="435"/>
                      </a:cubicBezTo>
                      <a:lnTo>
                        <a:pt x="945" y="166"/>
                      </a:lnTo>
                      <a:cubicBezTo>
                        <a:pt x="946" y="85"/>
                        <a:pt x="1005" y="17"/>
                        <a:pt x="1086" y="5"/>
                      </a:cubicBezTo>
                      <a:lnTo>
                        <a:pt x="1116" y="0"/>
                      </a:lnTo>
                      <a:lnTo>
                        <a:pt x="1116" y="435"/>
                      </a:lnTo>
                      <a:cubicBezTo>
                        <a:pt x="1116" y="523"/>
                        <a:pt x="1080" y="608"/>
                        <a:pt x="1017" y="669"/>
                      </a:cubicBezTo>
                      <a:cubicBezTo>
                        <a:pt x="954" y="732"/>
                        <a:pt x="868" y="767"/>
                        <a:pt x="779" y="767"/>
                      </a:cubicBezTo>
                      <a:lnTo>
                        <a:pt x="0" y="76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Freeform 7">
                  <a:extLst>
                    <a:ext uri="{FF2B5EF4-FFF2-40B4-BE49-F238E27FC236}">
                      <a16:creationId xmlns:a16="http://schemas.microsoft.com/office/drawing/2014/main" id="{2856BC04-D0E5-D94D-B083-16C5DA7ECF5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1661294" y="261840"/>
                  <a:ext cx="170495" cy="154703"/>
                </a:xfrm>
                <a:custGeom>
                  <a:avLst/>
                  <a:gdLst>
                    <a:gd name="T0" fmla="*/ 338 w 472"/>
                    <a:gd name="T1" fmla="*/ 429 h 429"/>
                    <a:gd name="T2" fmla="*/ 338 w 472"/>
                    <a:gd name="T3" fmla="*/ 211 h 429"/>
                    <a:gd name="T4" fmla="*/ 236 w 472"/>
                    <a:gd name="T5" fmla="*/ 330 h 429"/>
                    <a:gd name="T6" fmla="*/ 135 w 472"/>
                    <a:gd name="T7" fmla="*/ 211 h 429"/>
                    <a:gd name="T8" fmla="*/ 135 w 472"/>
                    <a:gd name="T9" fmla="*/ 429 h 429"/>
                    <a:gd name="T10" fmla="*/ 0 w 472"/>
                    <a:gd name="T11" fmla="*/ 429 h 429"/>
                    <a:gd name="T12" fmla="*/ 0 w 472"/>
                    <a:gd name="T13" fmla="*/ 0 h 429"/>
                    <a:gd name="T14" fmla="*/ 127 w 472"/>
                    <a:gd name="T15" fmla="*/ 0 h 429"/>
                    <a:gd name="T16" fmla="*/ 236 w 472"/>
                    <a:gd name="T17" fmla="*/ 138 h 429"/>
                    <a:gd name="T18" fmla="*/ 345 w 472"/>
                    <a:gd name="T19" fmla="*/ 0 h 429"/>
                    <a:gd name="T20" fmla="*/ 472 w 472"/>
                    <a:gd name="T21" fmla="*/ 0 h 429"/>
                    <a:gd name="T22" fmla="*/ 472 w 472"/>
                    <a:gd name="T23" fmla="*/ 429 h 429"/>
                    <a:gd name="T24" fmla="*/ 338 w 472"/>
                    <a:gd name="T2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2" h="429">
                      <a:moveTo>
                        <a:pt x="338" y="429"/>
                      </a:moveTo>
                      <a:lnTo>
                        <a:pt x="338" y="211"/>
                      </a:lnTo>
                      <a:lnTo>
                        <a:pt x="236" y="330"/>
                      </a:lnTo>
                      <a:lnTo>
                        <a:pt x="135" y="211"/>
                      </a:lnTo>
                      <a:lnTo>
                        <a:pt x="135" y="429"/>
                      </a:lnTo>
                      <a:lnTo>
                        <a:pt x="0" y="429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236" y="138"/>
                      </a:lnTo>
                      <a:lnTo>
                        <a:pt x="345" y="0"/>
                      </a:lnTo>
                      <a:lnTo>
                        <a:pt x="472" y="0"/>
                      </a:lnTo>
                      <a:lnTo>
                        <a:pt x="472" y="429"/>
                      </a:lnTo>
                      <a:lnTo>
                        <a:pt x="338" y="42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9" name="Левая фигурная скобка 8"/>
            <p:cNvSpPr/>
            <p:nvPr/>
          </p:nvSpPr>
          <p:spPr>
            <a:xfrm rot="10800000">
              <a:off x="4198198" y="2100617"/>
              <a:ext cx="391186" cy="2837306"/>
            </a:xfrm>
            <a:prstGeom prst="leftBrace">
              <a:avLst>
                <a:gd name="adj1" fmla="val 72740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27" y="947039"/>
            <a:ext cx="3782866" cy="25221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27" y="3606897"/>
            <a:ext cx="3782866" cy="252191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D0F4A5E-D56C-644A-B70A-D72EA0D2B0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964" y="1101141"/>
            <a:ext cx="622300" cy="57150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30B8E73-0C75-7348-9FA8-259FD4A81B3D}"/>
              </a:ext>
            </a:extLst>
          </p:cNvPr>
          <p:cNvSpPr/>
          <p:nvPr/>
        </p:nvSpPr>
        <p:spPr>
          <a:xfrm>
            <a:off x="1828334" y="1289519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spc="30" dirty="0">
                <a:solidFill>
                  <a:srgbClr val="363D40"/>
                </a:solidFill>
                <a:latin typeface="Geometria-Light" panose="020B0403020204020204" pitchFamily="34" charset="-52"/>
              </a:rPr>
              <a:t>Семья магазинов</a:t>
            </a:r>
          </a:p>
        </p:txBody>
      </p:sp>
    </p:spTree>
    <p:extLst>
      <p:ext uri="{BB962C8B-B14F-4D97-AF65-F5344CB8AC3E}">
        <p14:creationId xmlns:p14="http://schemas.microsoft.com/office/powerpoint/2010/main" val="263336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82E9-A784-43D3-9319-A117D746F92B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31" name="Диаграмма 31">
            <a:extLst>
              <a:ext uri="{FF2B5EF4-FFF2-40B4-BE49-F238E27FC236}">
                <a16:creationId xmlns:a16="http://schemas.microsoft.com/office/drawing/2014/main" id="{79FB6130-463E-E945-9929-DF33BCDD79B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30177" y="5339670"/>
          <a:ext cx="1262160" cy="9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/>
          <a:srcRect t="54927"/>
          <a:stretch/>
        </p:blipFill>
        <p:spPr>
          <a:xfrm>
            <a:off x="-7908" y="1"/>
            <a:ext cx="12199907" cy="79113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65294" y="118360"/>
            <a:ext cx="6308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ВЗАИМОДЕЙСТВИЕ С ПОСТАВЩИКАМИ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3" name="Соединитель: уступ 137">
            <a:extLst>
              <a:ext uri="{FF2B5EF4-FFF2-40B4-BE49-F238E27FC236}">
                <a16:creationId xmlns:a16="http://schemas.microsoft.com/office/drawing/2014/main" id="{E51D21DA-3E99-4261-9072-D6C18F4A29E5}"/>
              </a:ext>
            </a:extLst>
          </p:cNvPr>
          <p:cNvCxnSpPr>
            <a:cxnSpLocks/>
          </p:cNvCxnSpPr>
          <p:nvPr/>
        </p:nvCxnSpPr>
        <p:spPr>
          <a:xfrm flipV="1">
            <a:off x="2670347" y="3108018"/>
            <a:ext cx="2654060" cy="585946"/>
          </a:xfrm>
          <a:prstGeom prst="bentConnector3">
            <a:avLst>
              <a:gd name="adj1" fmla="val 99975"/>
            </a:avLst>
          </a:prstGeom>
          <a:ln w="12700">
            <a:solidFill>
              <a:srgbClr val="B3B3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9">
            <a:extLst>
              <a:ext uri="{FF2B5EF4-FFF2-40B4-BE49-F238E27FC236}">
                <a16:creationId xmlns:a16="http://schemas.microsoft.com/office/drawing/2014/main" id="{85543E0C-5C28-4FAD-B093-23A5B83736E8}"/>
              </a:ext>
            </a:extLst>
          </p:cNvPr>
          <p:cNvCxnSpPr>
            <a:cxnSpLocks/>
          </p:cNvCxnSpPr>
          <p:nvPr/>
        </p:nvCxnSpPr>
        <p:spPr>
          <a:xfrm>
            <a:off x="2670347" y="5238711"/>
            <a:ext cx="2654060" cy="585946"/>
          </a:xfrm>
          <a:prstGeom prst="bentConnector3">
            <a:avLst>
              <a:gd name="adj1" fmla="val 99975"/>
            </a:avLst>
          </a:prstGeom>
          <a:ln w="12700">
            <a:solidFill>
              <a:srgbClr val="B3B3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с одним скругленным углом 82">
            <a:extLst>
              <a:ext uri="{FF2B5EF4-FFF2-40B4-BE49-F238E27FC236}">
                <a16:creationId xmlns:a16="http://schemas.microsoft.com/office/drawing/2014/main" id="{5E213D1E-CA5F-4A3B-B8C1-7DB463EE9735}"/>
              </a:ext>
            </a:extLst>
          </p:cNvPr>
          <p:cNvSpPr>
            <a:spLocks noChangeAspect="1"/>
          </p:cNvSpPr>
          <p:nvPr/>
        </p:nvSpPr>
        <p:spPr>
          <a:xfrm>
            <a:off x="8330554" y="2069842"/>
            <a:ext cx="3371452" cy="4350029"/>
          </a:xfrm>
          <a:prstGeom prst="round2DiagRect">
            <a:avLst/>
          </a:prstGeom>
          <a:noFill/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07218D-5BBE-A34F-AFF5-50A51062E262}"/>
              </a:ext>
            </a:extLst>
          </p:cNvPr>
          <p:cNvSpPr txBox="1"/>
          <p:nvPr/>
        </p:nvSpPr>
        <p:spPr>
          <a:xfrm>
            <a:off x="8981349" y="2173212"/>
            <a:ext cx="2498463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300" b="1" kern="0" spc="-100" dirty="0">
                <a:solidFill>
                  <a:srgbClr val="EA2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Прямой импорт</a:t>
            </a:r>
            <a:endParaRPr lang="ru-RU" sz="2300" kern="0" spc="-100" dirty="0">
              <a:solidFill>
                <a:srgbClr val="EA20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C1E936-D536-1841-8227-61A9B74181A9}"/>
              </a:ext>
            </a:extLst>
          </p:cNvPr>
          <p:cNvSpPr txBox="1"/>
          <p:nvPr/>
        </p:nvSpPr>
        <p:spPr>
          <a:xfrm>
            <a:off x="8472594" y="4742568"/>
            <a:ext cx="2419525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300" b="1" kern="0" spc="-100" dirty="0">
                <a:solidFill>
                  <a:srgbClr val="EA2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Частная марка</a:t>
            </a:r>
            <a:endParaRPr lang="ru-RU" sz="2300" kern="0" spc="-100" dirty="0">
              <a:solidFill>
                <a:srgbClr val="EA20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780B32-525B-9A46-8E80-2F376F3A582D}"/>
              </a:ext>
            </a:extLst>
          </p:cNvPr>
          <p:cNvSpPr txBox="1">
            <a:spLocks noChangeAspect="1"/>
          </p:cNvSpPr>
          <p:nvPr/>
        </p:nvSpPr>
        <p:spPr>
          <a:xfrm>
            <a:off x="478111" y="4084152"/>
            <a:ext cx="1730496" cy="630942"/>
          </a:xfrm>
          <a:prstGeom prst="rect">
            <a:avLst/>
          </a:prstGeom>
          <a:noFill/>
        </p:spPr>
        <p:txBody>
          <a:bodyPr wrap="square" lIns="0" tIns="0" rIns="36000" bIns="0" rtlCol="0" anchor="t">
            <a:spAutoFit/>
          </a:bodyPr>
          <a:lstStyle/>
          <a:p>
            <a:pPr algn="ctr"/>
            <a:r>
              <a:rPr lang="ru-RU" sz="4100" b="1" dirty="0">
                <a:solidFill>
                  <a:srgbClr val="E306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5 700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D3E9F7-80E7-DC44-9722-5F52FB818373}"/>
              </a:ext>
            </a:extLst>
          </p:cNvPr>
          <p:cNvSpPr txBox="1">
            <a:spLocks noChangeAspect="1"/>
          </p:cNvSpPr>
          <p:nvPr/>
        </p:nvSpPr>
        <p:spPr>
          <a:xfrm>
            <a:off x="354885" y="4787096"/>
            <a:ext cx="1998497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100" b="1" dirty="0">
                <a:solidFill>
                  <a:srgbClr val="E306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Внутренние поставщики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B8EA23-A05C-5E42-9370-DD653803373A}"/>
              </a:ext>
            </a:extLst>
          </p:cNvPr>
          <p:cNvSpPr txBox="1">
            <a:spLocks noChangeAspect="1"/>
          </p:cNvSpPr>
          <p:nvPr/>
        </p:nvSpPr>
        <p:spPr>
          <a:xfrm>
            <a:off x="10104303" y="2942632"/>
            <a:ext cx="1407437" cy="67710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ru-RU" sz="11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прямого </a:t>
            </a:r>
          </a:p>
          <a:p>
            <a:r>
              <a:rPr lang="ru-RU" sz="11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импорта в выручке</a:t>
            </a:r>
            <a:endParaRPr lang="en-US" sz="110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1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1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среднегодовой </a:t>
            </a:r>
          </a:p>
          <a:p>
            <a:r>
              <a:rPr lang="ru-RU" sz="11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показатель</a:t>
            </a:r>
            <a:r>
              <a:rPr lang="en-US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100" dirty="0">
              <a:solidFill>
                <a:srgbClr val="363D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EB5E94-53A7-924B-BCEA-266D5475771B}"/>
              </a:ext>
            </a:extLst>
          </p:cNvPr>
          <p:cNvSpPr txBox="1">
            <a:spLocks noChangeAspect="1"/>
          </p:cNvSpPr>
          <p:nvPr/>
        </p:nvSpPr>
        <p:spPr>
          <a:xfrm>
            <a:off x="9358585" y="4049096"/>
            <a:ext cx="666332" cy="353943"/>
          </a:xfrm>
          <a:prstGeom prst="rect">
            <a:avLst/>
          </a:prstGeom>
          <a:noFill/>
        </p:spPr>
        <p:txBody>
          <a:bodyPr wrap="none" lIns="0" tIns="0" rIns="36000" bIns="0" rtlCol="0" anchor="t">
            <a:spAutoFit/>
          </a:bodyPr>
          <a:lstStyle/>
          <a:p>
            <a:pPr algn="r"/>
            <a:r>
              <a:rPr lang="ru-RU" sz="2300" b="1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690</a:t>
            </a:r>
            <a:endParaRPr lang="ru-RU" sz="2300" b="1" baseline="3000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918B22-1861-0F42-BF11-3D4831575212}"/>
              </a:ext>
            </a:extLst>
          </p:cNvPr>
          <p:cNvSpPr txBox="1">
            <a:spLocks noChangeAspect="1"/>
          </p:cNvSpPr>
          <p:nvPr/>
        </p:nvSpPr>
        <p:spPr>
          <a:xfrm>
            <a:off x="10104303" y="4089955"/>
            <a:ext cx="1597703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Действующих контрактов</a:t>
            </a:r>
          </a:p>
        </p:txBody>
      </p:sp>
      <p:graphicFrame>
        <p:nvGraphicFramePr>
          <p:cNvPr id="55" name="Диаграмма 54">
            <a:extLst>
              <a:ext uri="{FF2B5EF4-FFF2-40B4-BE49-F238E27FC236}">
                <a16:creationId xmlns:a16="http://schemas.microsoft.com/office/drawing/2014/main" id="{B6078C9F-ADD0-4E49-83B5-028B08CC5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679946"/>
              </p:ext>
            </p:extLst>
          </p:nvPr>
        </p:nvGraphicFramePr>
        <p:xfrm>
          <a:off x="8472594" y="2673490"/>
          <a:ext cx="858976" cy="85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9E9AC3ED-6F76-B547-A991-C7493A6B8929}"/>
              </a:ext>
            </a:extLst>
          </p:cNvPr>
          <p:cNvSpPr txBox="1">
            <a:spLocks noChangeAspect="1"/>
          </p:cNvSpPr>
          <p:nvPr/>
        </p:nvSpPr>
        <p:spPr>
          <a:xfrm>
            <a:off x="9528503" y="2904444"/>
            <a:ext cx="496414" cy="353943"/>
          </a:xfrm>
          <a:prstGeom prst="rect">
            <a:avLst/>
          </a:prstGeom>
          <a:noFill/>
        </p:spPr>
        <p:txBody>
          <a:bodyPr wrap="none" lIns="0" tIns="0" rIns="36000" bIns="0" rtlCol="0" anchor="t">
            <a:spAutoFit/>
          </a:bodyPr>
          <a:lstStyle/>
          <a:p>
            <a:r>
              <a:rPr lang="ru-RU" sz="2300" b="1" dirty="0" smtClean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300" b="1" baseline="30000" dirty="0" smtClean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2300" b="1" baseline="3000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5E7E92-CA53-B846-888E-2DF56F5BE6FC}"/>
              </a:ext>
            </a:extLst>
          </p:cNvPr>
          <p:cNvSpPr txBox="1">
            <a:spLocks noChangeAspect="1"/>
          </p:cNvSpPr>
          <p:nvPr/>
        </p:nvSpPr>
        <p:spPr>
          <a:xfrm>
            <a:off x="10104303" y="5610202"/>
            <a:ext cx="1165384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ru-RU" sz="1100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в выручке</a:t>
            </a:r>
          </a:p>
        </p:txBody>
      </p: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4D68BDB9-28B6-3E4C-BC9C-531EFAAEF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456878"/>
              </p:ext>
            </p:extLst>
          </p:nvPr>
        </p:nvGraphicFramePr>
        <p:xfrm>
          <a:off x="8472594" y="5302321"/>
          <a:ext cx="858976" cy="85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D845EA68-F498-584F-BCAB-0A43460E07D9}"/>
              </a:ext>
            </a:extLst>
          </p:cNvPr>
          <p:cNvSpPr txBox="1">
            <a:spLocks noChangeAspect="1"/>
          </p:cNvSpPr>
          <p:nvPr/>
        </p:nvSpPr>
        <p:spPr>
          <a:xfrm>
            <a:off x="9528504" y="5567306"/>
            <a:ext cx="496413" cy="353943"/>
          </a:xfrm>
          <a:prstGeom prst="rect">
            <a:avLst/>
          </a:prstGeom>
          <a:noFill/>
        </p:spPr>
        <p:txBody>
          <a:bodyPr wrap="none" lIns="0" tIns="0" rIns="36000" bIns="0" rtlCol="0" anchor="t">
            <a:spAutoFit/>
          </a:bodyPr>
          <a:lstStyle/>
          <a:p>
            <a:pPr algn="r"/>
            <a:r>
              <a:rPr lang="en-US" sz="2300" b="1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2300" b="1" baseline="30000" dirty="0">
                <a:solidFill>
                  <a:srgbClr val="3D3D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2300" b="1" baseline="30000" dirty="0">
              <a:solidFill>
                <a:srgbClr val="3D3D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Левая фигурная скобка 32">
            <a:extLst>
              <a:ext uri="{FF2B5EF4-FFF2-40B4-BE49-F238E27FC236}">
                <a16:creationId xmlns:a16="http://schemas.microsoft.com/office/drawing/2014/main" id="{FD20485C-A1D2-9044-9D1B-F4A987953F8E}"/>
              </a:ext>
            </a:extLst>
          </p:cNvPr>
          <p:cNvSpPr/>
          <p:nvPr/>
        </p:nvSpPr>
        <p:spPr>
          <a:xfrm>
            <a:off x="2279515" y="3694601"/>
            <a:ext cx="390832" cy="1544110"/>
          </a:xfrm>
          <a:prstGeom prst="leftBrace">
            <a:avLst>
              <a:gd name="adj1" fmla="val 38749"/>
              <a:gd name="adj2" fmla="val 50203"/>
            </a:avLst>
          </a:prstGeom>
          <a:ln w="1270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EC93A5B-A762-4CDB-ABC8-1BEF11B7EFB9}"/>
              </a:ext>
            </a:extLst>
          </p:cNvPr>
          <p:cNvGrpSpPr/>
          <p:nvPr/>
        </p:nvGrpSpPr>
        <p:grpSpPr>
          <a:xfrm>
            <a:off x="4496651" y="5779479"/>
            <a:ext cx="2850369" cy="671072"/>
            <a:chOff x="227131" y="5594071"/>
            <a:chExt cx="3104121" cy="63800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CDA786-A796-DC42-B651-EBE7FA9CDE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63514" y="5594071"/>
              <a:ext cx="1235916" cy="46166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000" b="1" dirty="0">
                  <a:solidFill>
                    <a:srgbClr val="ACAC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r>
                <a:rPr lang="ru-RU" sz="3000" b="1" dirty="0">
                  <a:solidFill>
                    <a:srgbClr val="ACAC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3</a:t>
              </a:r>
              <a:r>
                <a:rPr lang="en-US" sz="3000" b="1" dirty="0">
                  <a:solidFill>
                    <a:srgbClr val="ACAC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</a:t>
              </a:r>
              <a:endParaRPr lang="ru-RU" sz="3000" b="1" dirty="0">
                <a:solidFill>
                  <a:srgbClr val="ACAC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BBD411B-2B6E-EB47-B02C-1427263FCE8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7131" y="6062802"/>
              <a:ext cx="155972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ru-RU" sz="1100" dirty="0">
                  <a:solidFill>
                    <a:srgbClr val="ACAC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Местные поставщики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0274F0D2-051C-CE4E-932A-9963769170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624" y="571623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4D76D454-6537-3844-93D6-A3A004A3B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7624" y="571623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3300915E-1EEC-964B-8CFA-0BAED4484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0913" y="571623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B4E88986-08A0-054D-B211-15A87AFF8B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4202" y="571623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80773CE0-3E25-804D-91B8-6A7D13A33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6816" y="571623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E8A5395E-7E4F-4549-B74A-09C73C45D3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9430" y="5713866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C9B19592-1689-FB4B-A71C-50C66D95B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624" y="585771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E2758D53-C591-8D43-852B-702A5E65E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7624" y="585771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4EB2A26D-9C1A-874A-A873-750F3C2D5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0913" y="585771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05EE2D70-0825-4F49-A760-A9DB05C9A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4202" y="585771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B2FD0957-8BA0-8444-BFE5-E717F8098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6816" y="585771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9E527CB5-6BDD-1E41-A6A1-CF916C6A9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9430" y="5855346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3FC2D51D-3441-C344-9240-9248FDF8C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624" y="59955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DD298C99-1FAF-6F4F-8D5D-2E85473795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7624" y="59955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8B343CA3-16C6-D344-9E4B-6EA731E8B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0913" y="59955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0D8D8579-18C1-6947-B6C5-32277F870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4202" y="59955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2EF8310E-3F80-3D49-8054-889954F87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6816" y="59955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C8C89156-F4AE-9740-B6CF-3670344EB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9430" y="5993188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5DCB8C2A-5397-334B-B7A5-89A7FF581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624" y="61370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289FCD5C-5556-D94E-93F7-DE92BD331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7624" y="61370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DFE51008-52F5-284B-BA9A-ECFC4C0F45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0913" y="61370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9BDA5DA0-719F-774F-BBDE-47CA3BE836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4202" y="61370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4664ED2F-2AE6-324C-BBA7-FF68A0FBA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86816" y="61370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8A3EA6F6-0178-0A4D-AA8B-7C7CF3916E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9430" y="6134668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A7CF20E0-64F9-EF43-8597-6DB0FDB75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7421" y="57128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C04912CB-CD20-114B-8B8F-6C098154A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1421" y="57128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871AB02C-40D1-594C-A22C-0644C89A43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4710" y="57128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534EB5C4-C332-3C4F-AF91-5A9BE46159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1981" y="57128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61E0494-E31A-CB45-9E34-0CC5E2FA88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252" y="57128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36798D66-D294-AA47-B082-751D0FF42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7421" y="58543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9A50CEE7-6819-BF46-ACA8-0C3A5EFEA8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1421" y="58543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86FC427-74C2-E649-8115-531E8AAAF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4710" y="58543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A4D10BA0-D92B-F943-A39A-CE5978509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1981" y="58543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40593322-D02E-D047-AAB9-DBFC8ABBF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252" y="585433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4C2ECB9B-BDA4-9645-8339-865FC6B8A3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7421" y="5992181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B255C5DF-2FB5-534E-B1FE-26FB229433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1421" y="5992181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C5BE9C49-FF9D-7244-A1DB-4AC5AAE088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4710" y="5992181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2D173BE9-9D52-4246-9388-A99168AA3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1981" y="5992181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8AE716E4-5624-8D41-BDDE-EFE997BCE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4710" y="6130627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0935AF6E-8E12-0748-AADF-7FAD99F95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7421" y="6133661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7753BF4E-5113-BE49-86DF-D0F649AA3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1421" y="6133661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393F31C6-5EF6-6D44-9FEA-35F1E5AD7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9611" y="6128859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237A5C20-8B92-8E4C-B219-AF393D7A7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252" y="5989255"/>
              <a:ext cx="72000" cy="72000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2DA9E0FE-58F9-46B9-83C5-952FB18DEDD5}"/>
              </a:ext>
            </a:extLst>
          </p:cNvPr>
          <p:cNvGrpSpPr/>
          <p:nvPr/>
        </p:nvGrpSpPr>
        <p:grpSpPr>
          <a:xfrm>
            <a:off x="4733034" y="2362092"/>
            <a:ext cx="2287632" cy="657534"/>
            <a:chOff x="464579" y="2202766"/>
            <a:chExt cx="2287632" cy="657534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20CC205-67C5-1240-81F6-5A91E12ACAF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64579" y="2202766"/>
              <a:ext cx="1235916" cy="46166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000" b="1" dirty="0">
                  <a:solidFill>
                    <a:srgbClr val="363D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3000" b="1" dirty="0">
                  <a:solidFill>
                    <a:srgbClr val="363D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4</a:t>
              </a:r>
              <a:r>
                <a:rPr lang="en-US" sz="3000" b="1" dirty="0">
                  <a:solidFill>
                    <a:srgbClr val="363D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</a:t>
              </a:r>
              <a:endParaRPr lang="ru-RU" sz="3000" b="1" dirty="0">
                <a:solidFill>
                  <a:srgbClr val="363D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F06FFD6-D2B5-B342-96FB-BE937A2D35B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64579" y="2691023"/>
              <a:ext cx="1923604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ru-RU" sz="1100" dirty="0">
                  <a:solidFill>
                    <a:srgbClr val="363D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Федеральные поставщики</a:t>
              </a:r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88CD9557-084C-F043-B8D5-4438F1BE61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3486" y="233839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67BC7317-FA53-4F46-B38A-8FA1EBA62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486" y="233839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07830447-B020-2649-9129-06583B654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0775" y="233839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09082AD1-7121-4E49-B4C7-4889A1894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4064" y="233839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A985B49-0E2E-914F-BB11-39F833922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6678" y="233839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EF181A56-4845-2647-97DA-4BC086A4E2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9292" y="233839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112100BF-B4A3-6B45-91B5-ED3C007DB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3486" y="247987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8505DA98-CAD7-6A43-9D5C-261071D0CD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486" y="247987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3931E1CE-0110-8B46-811D-BA47B115F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0775" y="247987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78B5C0D2-4574-1544-947D-8FE32C0294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4064" y="247987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528A0B5A-42AE-A140-8522-9830E0A316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6678" y="247987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14CA0B5E-1244-3A4F-BA37-9D1DF3BBF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9292" y="2479871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99AE73AA-4137-4740-AA0C-E59D7AA04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80211" y="2337384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C37CCB84-9678-E645-908E-014783779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80211" y="2478864"/>
              <a:ext cx="72000" cy="720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3D40"/>
                </a:solidFill>
              </a:endParaRPr>
            </a:p>
          </p:txBody>
        </p:sp>
      </p:grpSp>
      <p:graphicFrame>
        <p:nvGraphicFramePr>
          <p:cNvPr id="124" name="Диаграмма 123">
            <a:extLst>
              <a:ext uri="{FF2B5EF4-FFF2-40B4-BE49-F238E27FC236}">
                <a16:creationId xmlns:a16="http://schemas.microsoft.com/office/drawing/2014/main" id="{459D6794-A69A-774A-87C3-F9A48DCF6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83821"/>
              </p:ext>
            </p:extLst>
          </p:nvPr>
        </p:nvGraphicFramePr>
        <p:xfrm>
          <a:off x="2702278" y="3327588"/>
          <a:ext cx="2240424" cy="224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5" name="TextBox 124">
            <a:extLst>
              <a:ext uri="{FF2B5EF4-FFF2-40B4-BE49-F238E27FC236}">
                <a16:creationId xmlns:a16="http://schemas.microsoft.com/office/drawing/2014/main" id="{1B25E501-3947-1247-A904-90C7C0CAD4B6}"/>
              </a:ext>
            </a:extLst>
          </p:cNvPr>
          <p:cNvSpPr txBox="1">
            <a:spLocks noChangeAspect="1"/>
          </p:cNvSpPr>
          <p:nvPr/>
        </p:nvSpPr>
        <p:spPr>
          <a:xfrm>
            <a:off x="3159017" y="4345065"/>
            <a:ext cx="13167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E306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Ассортимент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2BBA1ED-DF92-EC44-BF70-A2D7C64B4CC9}"/>
              </a:ext>
            </a:extLst>
          </p:cNvPr>
          <p:cNvSpPr txBox="1">
            <a:spLocks noChangeAspect="1"/>
          </p:cNvSpPr>
          <p:nvPr/>
        </p:nvSpPr>
        <p:spPr>
          <a:xfrm>
            <a:off x="3619933" y="5300100"/>
            <a:ext cx="394907" cy="1692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11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11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2CD7A99-65D3-D043-ACFA-711D5996314A}"/>
              </a:ext>
            </a:extLst>
          </p:cNvPr>
          <p:cNvSpPr txBox="1">
            <a:spLocks noChangeAspect="1"/>
          </p:cNvSpPr>
          <p:nvPr/>
        </p:nvSpPr>
        <p:spPr>
          <a:xfrm>
            <a:off x="3665378" y="3471780"/>
            <a:ext cx="394906" cy="16927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1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1100" b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2752FF51-6750-483E-B548-C4C19768C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2032" y="3917906"/>
            <a:ext cx="551446" cy="616322"/>
          </a:xfrm>
          <a:prstGeom prst="rect">
            <a:avLst/>
          </a:prstGeom>
        </p:spPr>
      </p:pic>
      <p:sp>
        <p:nvSpPr>
          <p:cNvPr id="129" name="Прямоугольник 128"/>
          <p:cNvSpPr/>
          <p:nvPr/>
        </p:nvSpPr>
        <p:spPr>
          <a:xfrm>
            <a:off x="584448" y="1159844"/>
            <a:ext cx="105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30613"/>
                </a:solidFill>
              </a:rPr>
              <a:t>С</a:t>
            </a:r>
            <a:r>
              <a:rPr lang="ru-RU" dirty="0" smtClean="0">
                <a:solidFill>
                  <a:srgbClr val="E30613"/>
                </a:solidFill>
              </a:rPr>
              <a:t>троим </a:t>
            </a:r>
            <a:r>
              <a:rPr lang="ru-RU" dirty="0">
                <a:solidFill>
                  <a:srgbClr val="E30613"/>
                </a:solidFill>
              </a:rPr>
              <a:t>долгосрочные и взаимовыгодные отношения с производителями, ежегодно «открывая полки» для сотен новых партнеров и расширяя локальный </a:t>
            </a:r>
            <a:r>
              <a:rPr lang="ru-RU" dirty="0" smtClean="0">
                <a:solidFill>
                  <a:srgbClr val="E30613"/>
                </a:solidFill>
              </a:rPr>
              <a:t>ассортимент</a:t>
            </a:r>
          </a:p>
        </p:txBody>
      </p:sp>
    </p:spTree>
    <p:extLst>
      <p:ext uri="{BB962C8B-B14F-4D97-AF65-F5344CB8AC3E}">
        <p14:creationId xmlns:p14="http://schemas.microsoft.com/office/powerpoint/2010/main" val="47945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914" y="128991"/>
            <a:ext cx="4973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МУЛЬТИФОРМАТНАЯ МОДЕЛЬ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914" y="787385"/>
            <a:ext cx="11755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Единый бренд для семьи магазинов «Магнит».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Для </a:t>
            </a:r>
            <a:r>
              <a:rPr lang="ru-RU" b="1" dirty="0"/>
              <a:t>каждого формата разработано наиболее эффективное CVP (ценностное предложение покупателю) и EVP (ценностное предложение сотруднику) </a:t>
            </a:r>
          </a:p>
        </p:txBody>
      </p:sp>
      <p:pic>
        <p:nvPicPr>
          <p:cNvPr id="6" name="Рисунок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2268" r="1918" b="18964"/>
          <a:stretch/>
        </p:blipFill>
        <p:spPr bwMode="auto">
          <a:xfrm>
            <a:off x="606057" y="1710715"/>
            <a:ext cx="10704975" cy="481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873" y="107730"/>
            <a:ext cx="6164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РЕГИОНАЛЬНАЯ КОНЦЕПЦИЯ МАГНИТ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 bwMode="auto">
          <a:xfrm>
            <a:off x="361507" y="892710"/>
            <a:ext cx="11586593" cy="4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8085" rIns="0" bIns="0">
            <a:spAutoFit/>
          </a:bodyPr>
          <a:lstStyle/>
          <a:p>
            <a:pPr algn="ctr"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РЕГИОНАЛЬНАЯ КОНЦЕПЦИЯ КМ - ВОЗМОЖНОСТЬ ОПЕРАТИВНО РЕАГИРОВАТЬ </a:t>
            </a:r>
          </a:p>
          <a:p>
            <a:pPr algn="ctr"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ИЗМЕНЕНИЯ ПРЕДПОЧТЕНИЙ ЛОКАЛЬНЫХ ПОКУПАТЕЛЕЙ 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37160" y="1461294"/>
            <a:ext cx="4874581" cy="684507"/>
            <a:chOff x="7104995" y="1429168"/>
            <a:chExt cx="4186606" cy="58789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04995" y="1454848"/>
              <a:ext cx="4186606" cy="562219"/>
            </a:xfrm>
            <a:prstGeom prst="roundRect">
              <a:avLst>
                <a:gd name="adj" fmla="val 50000"/>
              </a:avLst>
            </a:prstGeom>
            <a:solidFill>
              <a:srgbClr val="E9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186941" y="1429168"/>
              <a:ext cx="3926536" cy="555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ПОЛНОМОЧИЯ ОКРУЖНОГО РУКОВОДИТЕЛЯ КАТЕГОРИИ</a:t>
              </a:r>
              <a:endParaRPr lang="ru-RU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126707" y="2961837"/>
            <a:ext cx="4418276" cy="588150"/>
            <a:chOff x="7126707" y="2797560"/>
            <a:chExt cx="4418276" cy="58815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098663" y="2937747"/>
              <a:ext cx="34463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Взаимодействие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поставщиками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6707" y="2797560"/>
              <a:ext cx="555475" cy="588150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7100697" y="3725164"/>
            <a:ext cx="3867290" cy="596449"/>
            <a:chOff x="7100697" y="3475182"/>
            <a:chExt cx="3867290" cy="59644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098663" y="3619518"/>
              <a:ext cx="28693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Проведение промо-акций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0697" y="3475182"/>
              <a:ext cx="607494" cy="59644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7049689" y="4518564"/>
            <a:ext cx="4495294" cy="545778"/>
            <a:chOff x="7049689" y="4153197"/>
            <a:chExt cx="4495294" cy="54577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098663" y="4272198"/>
              <a:ext cx="34463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Принципы управления запасами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9689" y="4153197"/>
              <a:ext cx="709511" cy="545778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021776" y="5154723"/>
            <a:ext cx="3927347" cy="553957"/>
            <a:chOff x="7021776" y="4778771"/>
            <a:chExt cx="3927347" cy="55395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098663" y="4794139"/>
              <a:ext cx="28504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Принципы ценообразования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категории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1776" y="4778771"/>
              <a:ext cx="765336" cy="553957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60227" y="2311034"/>
            <a:ext cx="3689511" cy="630020"/>
            <a:chOff x="7160227" y="2065239"/>
            <a:chExt cx="3689511" cy="63002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098664" y="2226361"/>
              <a:ext cx="27510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Управление ассортиментом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60227" y="2065239"/>
              <a:ext cx="720023" cy="63002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962947" y="2498342"/>
            <a:ext cx="4037375" cy="583027"/>
            <a:chOff x="952314" y="2508608"/>
            <a:chExt cx="4037375" cy="583027"/>
          </a:xfrm>
        </p:grpSpPr>
        <p:sp>
          <p:nvSpPr>
            <p:cNvPr id="28" name="Rectangle 17"/>
            <p:cNvSpPr/>
            <p:nvPr/>
          </p:nvSpPr>
          <p:spPr>
            <a:xfrm>
              <a:off x="1653811" y="2512121"/>
              <a:ext cx="3335878" cy="576000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Трансформация </a:t>
              </a:r>
              <a:r>
                <a:rPr lang="ru-RU" sz="14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категорийного</a:t>
              </a:r>
              <a:r>
                <a:rPr lang="ru-RU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 менеджмента </a:t>
              </a: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14" y="2508608"/>
              <a:ext cx="628802" cy="58302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920738" y="2999477"/>
            <a:ext cx="5231051" cy="974032"/>
            <a:chOff x="910105" y="3139807"/>
            <a:chExt cx="5231051" cy="974032"/>
          </a:xfrm>
        </p:grpSpPr>
        <p:sp>
          <p:nvSpPr>
            <p:cNvPr id="31" name="Rectangle 32"/>
            <p:cNvSpPr/>
            <p:nvPr/>
          </p:nvSpPr>
          <p:spPr>
            <a:xfrm>
              <a:off x="1653810" y="3139807"/>
              <a:ext cx="4487346" cy="974032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Расширение функционала </a:t>
              </a:r>
              <a:r>
                <a:rPr lang="ru-RU" sz="14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категорийного</a:t>
              </a:r>
              <a:r>
                <a:rPr lang="ru-R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менеджмента  </a:t>
              </a:r>
              <a:r>
                <a:rPr lang="ru-R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и перераспределение ответственности</a:t>
              </a:r>
              <a:endPara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Vida 32 Pro" panose="02000503000000020004" pitchFamily="2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05" y="3343879"/>
              <a:ext cx="610317" cy="56588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20738" y="4655996"/>
            <a:ext cx="3989486" cy="659642"/>
            <a:chOff x="910105" y="5406703"/>
            <a:chExt cx="3989486" cy="659642"/>
          </a:xfrm>
        </p:grpSpPr>
        <p:sp>
          <p:nvSpPr>
            <p:cNvPr id="34" name="Rectangle 36"/>
            <p:cNvSpPr/>
            <p:nvPr/>
          </p:nvSpPr>
          <p:spPr>
            <a:xfrm>
              <a:off x="1653810" y="5469008"/>
              <a:ext cx="3245781" cy="535032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Повышение эффективности </a:t>
              </a:r>
              <a:r>
                <a:rPr lang="ru-RU" sz="14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категорийного</a:t>
              </a:r>
              <a:r>
                <a:rPr lang="ru-R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 менеджмента</a:t>
              </a:r>
              <a:endPara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Vida 32 Pro" panose="02000503000000020004" pitchFamily="2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05" y="5406703"/>
              <a:ext cx="711432" cy="65964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920738" y="3759062"/>
            <a:ext cx="4711762" cy="989815"/>
            <a:chOff x="910105" y="4416888"/>
            <a:chExt cx="4711762" cy="989815"/>
          </a:xfrm>
        </p:grpSpPr>
        <p:sp>
          <p:nvSpPr>
            <p:cNvPr id="37" name="Rectangle 31"/>
            <p:cNvSpPr/>
            <p:nvPr/>
          </p:nvSpPr>
          <p:spPr>
            <a:xfrm>
              <a:off x="1653811" y="4416888"/>
              <a:ext cx="3968056" cy="989815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BA7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Vida 32 Pro" panose="02000503000000020004" pitchFamily="2" charset="0"/>
                </a:rPr>
                <a:t>Передача принятия операционных решений в округа. Головная компания – разработка стратегии и методологии</a:t>
              </a:r>
              <a:endPara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Vida 32 Pro" panose="02000503000000020004" pitchFamily="2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05" y="4559291"/>
              <a:ext cx="760361" cy="705009"/>
            </a:xfrm>
            <a:prstGeom prst="rect">
              <a:avLst/>
            </a:prstGeom>
          </p:spPr>
        </p:pic>
      </p:grpSp>
      <p:sp>
        <p:nvSpPr>
          <p:cNvPr id="74" name="Скругленный прямоугольник 73"/>
          <p:cNvSpPr/>
          <p:nvPr/>
        </p:nvSpPr>
        <p:spPr>
          <a:xfrm>
            <a:off x="783767" y="1454560"/>
            <a:ext cx="5357389" cy="697267"/>
          </a:xfrm>
          <a:prstGeom prst="roundRect">
            <a:avLst>
              <a:gd name="adj" fmla="val 50000"/>
            </a:avLst>
          </a:prstGeom>
          <a:solidFill>
            <a:srgbClr val="E9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ДЕЦЕНТРАЛИЗАЦИЯ ПРИНЯТИЯ ОПЕРАЦИОННЫХ РЕШЕНИЙ</a:t>
            </a:r>
            <a:endParaRPr lang="ru-RU" b="1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2355" y="5794162"/>
            <a:ext cx="564178" cy="575133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8098663" y="5800246"/>
            <a:ext cx="1525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Выкладка</a:t>
            </a:r>
          </a:p>
        </p:txBody>
      </p:sp>
    </p:spTree>
    <p:extLst>
      <p:ext uri="{BB962C8B-B14F-4D97-AF65-F5344CB8AC3E}">
        <p14:creationId xmlns:p14="http://schemas.microsoft.com/office/powerpoint/2010/main" val="5785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43561" y="1214438"/>
            <a:ext cx="10175875" cy="6159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85329" y="889451"/>
            <a:ext cx="8457732" cy="3698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kern="0" dirty="0" smtClean="0">
                <a:solidFill>
                  <a:srgbClr val="C00000"/>
                </a:solidFill>
                <a:cs typeface="Arial"/>
              </a:rPr>
              <a:t>В ВОЛЖСКОМ ОКРУГЕ КАТЕГОРИЙНЫЙ МЕНЕДЖМЕНТ ОРГАНИЗОВАН В 4 ГРУППЫ</a:t>
            </a:r>
            <a:endParaRPr lang="ru-RU" b="1" kern="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7836" y="2531134"/>
            <a:ext cx="254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Мясная гастрономия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Замороженная продукция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Хлеб </a:t>
            </a: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и хлебобулочные изделия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Кулинария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Мясо</a:t>
            </a:r>
            <a:endParaRPr lang="ru-RU" sz="1200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Птица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Рыба </a:t>
            </a: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и рыбная </a:t>
            </a: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гастрономия</a:t>
            </a:r>
            <a:endParaRPr lang="ru-RU" sz="1200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6864008" y="4893910"/>
            <a:ext cx="16044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Кондитерские изделия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Чай</a:t>
            </a:r>
            <a:endParaRPr lang="ru-RU" altLang="ru-RU" sz="12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/>
            </a:endParaRP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Кофе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Какао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Соусы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Пряности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Symbol" panose="05050102010706020507" pitchFamily="18" charset="2"/>
              <a:buChar char="·"/>
            </a:pPr>
            <a:endParaRPr lang="ru-RU" alt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2275" y="2528166"/>
            <a:ext cx="2050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Яичные товары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Детское питание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Молочная продукция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Сыры</a:t>
            </a:r>
          </a:p>
          <a:p>
            <a:pPr marL="171450" indent="-171450" defTabSz="554437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Майонез</a:t>
            </a:r>
            <a:endParaRPr lang="ru-RU" sz="1200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7" name="Прямоугольник 19"/>
          <p:cNvSpPr>
            <a:spLocks noChangeArrowheads="1"/>
          </p:cNvSpPr>
          <p:nvPr/>
        </p:nvSpPr>
        <p:spPr bwMode="auto">
          <a:xfrm>
            <a:off x="3647819" y="4909408"/>
            <a:ext cx="22493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8750" indent="-158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Безалкогольные </a:t>
            </a:r>
            <a: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/>
            </a:r>
            <a:b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</a:br>
            <a: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напитки</a:t>
            </a:r>
            <a:endParaRPr lang="ru-RU" altLang="ru-RU" sz="12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/>
            </a:endParaRP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Слабоалкогольные </a:t>
            </a:r>
            <a: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/>
            </a:r>
            <a:b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</a:br>
            <a: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напитки </a:t>
            </a:r>
            <a:endParaRPr lang="ru-RU" altLang="ru-RU" sz="12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/>
            </a:endParaRP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Вино 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Крепкий алкоголь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Табак</a:t>
            </a:r>
            <a:endParaRPr lang="ru-RU" altLang="ru-RU" sz="1800" dirty="0"/>
          </a:p>
        </p:txBody>
      </p:sp>
      <p:sp>
        <p:nvSpPr>
          <p:cNvPr id="8" name="Прямоугольник 27"/>
          <p:cNvSpPr>
            <a:spLocks noChangeArrowheads="1"/>
          </p:cNvSpPr>
          <p:nvPr/>
        </p:nvSpPr>
        <p:spPr bwMode="auto">
          <a:xfrm>
            <a:off x="734965" y="4854155"/>
            <a:ext cx="25603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Бананы, косточковые плоды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Цитрусовые, семечковые плоды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Корнеплоды, зелень 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Тепличные овощи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Экзотические овощи и фрукты</a:t>
            </a: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5163639" y="4878431"/>
            <a:ext cx="25025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8750" indent="-158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112" charset="-128"/>
              </a:defRPr>
            </a:lvl9pPr>
          </a:lstStyle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Крупы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Бобовые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Снэки</a:t>
            </a:r>
            <a:endParaRPr lang="ru-RU" altLang="ru-RU" sz="1200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/>
            </a:endParaRP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Макаронные изделия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Растительные масла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Консерв</a:t>
            </a:r>
            <a:r>
              <a:rPr lang="ru-RU" alt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. </a:t>
            </a: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продукты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Корма для животных</a:t>
            </a:r>
          </a:p>
          <a:p>
            <a:pPr marL="171450" indent="-171450" defTabSz="554437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rPr>
              <a:t>Специальное питание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27" y="1327457"/>
            <a:ext cx="7843520" cy="51649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58560" y="1380615"/>
            <a:ext cx="3697898" cy="5098427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8374706" y="897919"/>
            <a:ext cx="3252689" cy="3698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98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ГОЛОВНАЯ КОМПАНИЯ</a:t>
            </a:r>
            <a:endParaRPr lang="ru-RU" sz="1698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55082" y="1568379"/>
            <a:ext cx="2753816" cy="878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Свежие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продовольственные товары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692828" y="1569342"/>
            <a:ext cx="2753816" cy="878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Ультрасвежие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продовольственные товары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02903" y="3931652"/>
            <a:ext cx="2753816" cy="878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Фрукты и овощи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692828" y="3919607"/>
            <a:ext cx="2753816" cy="878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Бакалея и напитки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777882" y="1511001"/>
            <a:ext cx="2753816" cy="878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продовольственные товары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873579" y="3988244"/>
            <a:ext cx="2753816" cy="878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Косметика и бытовая химия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79116" y="4911548"/>
            <a:ext cx="254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Бытовая химия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Изделия медицинского назначения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Парфюмерия и декоративная косметика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Специальное питание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Уход и гигиена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82753" y="2431881"/>
            <a:ext cx="2543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Товары для </a:t>
            </a: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дома</a:t>
            </a:r>
            <a:endParaRPr lang="ru-RU" sz="1200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Посуда</a:t>
            </a:r>
            <a:endParaRPr lang="ru-RU" sz="1200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Игрушки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Пакеты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Канцелярия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Периодика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Домашний текстиль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Товары для </a:t>
            </a:r>
            <a:r>
              <a:rPr lang="ru-RU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животных</a:t>
            </a:r>
            <a:endParaRPr lang="ru-RU" sz="1200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24217" y="2448817"/>
            <a:ext cx="2086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Элементы питания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Товары для пикника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Автотовары</a:t>
            </a:r>
            <a:endParaRPr lang="ru-RU" sz="1200" kern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Бытовая техника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Книги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Электрика</a:t>
            </a:r>
          </a:p>
          <a:p>
            <a:pPr marL="171450" indent="-171450" defTabSz="554437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Товары для новорожденных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329" y="99415"/>
            <a:ext cx="3804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Категорийная</a:t>
            </a:r>
            <a:r>
              <a:rPr lang="ru-RU" sz="2800" b="1" dirty="0">
                <a:solidFill>
                  <a:schemeClr val="bg1"/>
                </a:solidFill>
              </a:rPr>
              <a:t> команда</a:t>
            </a:r>
          </a:p>
        </p:txBody>
      </p:sp>
    </p:spTree>
    <p:extLst>
      <p:ext uri="{BB962C8B-B14F-4D97-AF65-F5344CB8AC3E}">
        <p14:creationId xmlns:p14="http://schemas.microsoft.com/office/powerpoint/2010/main" val="32633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15795</TotalTime>
  <Words>1451</Words>
  <Application>Microsoft Office PowerPoint</Application>
  <PresentationFormat>Широкоэкранный</PresentationFormat>
  <Paragraphs>417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Geometria</vt:lpstr>
      <vt:lpstr>Geometria-Light</vt:lpstr>
      <vt:lpstr>Roboto</vt:lpstr>
      <vt:lpstr>Symbol</vt:lpstr>
      <vt:lpstr>Times New Roman</vt:lpstr>
      <vt:lpstr>Verdana</vt:lpstr>
      <vt:lpstr>Vida 32 Pro</vt:lpstr>
      <vt:lpstr>Wingdings</vt:lpstr>
      <vt:lpstr>ヒラギノ角ゴ Pro W3</vt:lpstr>
      <vt:lpstr>Тема Office</vt:lpstr>
      <vt:lpstr>Презентация PowerPoint</vt:lpstr>
      <vt:lpstr>Бонусы</vt:lpstr>
      <vt:lpstr>Презентация PowerPoint</vt:lpstr>
      <vt:lpstr>Презентация PowerPoint</vt:lpstr>
      <vt:lpstr>Презентация PowerPoint</vt:lpstr>
      <vt:lpstr>Презентация PowerPoint</vt:lpstr>
      <vt:lpstr>Бонусы</vt:lpstr>
      <vt:lpstr>Бонусы</vt:lpstr>
      <vt:lpstr>Бонусы</vt:lpstr>
      <vt:lpstr>Бонусы</vt:lpstr>
      <vt:lpstr>Бонусы</vt:lpstr>
      <vt:lpstr>Бонусы</vt:lpstr>
      <vt:lpstr>Бонусы</vt:lpstr>
      <vt:lpstr>Бонусы</vt:lpstr>
      <vt:lpstr>Бонусы</vt:lpstr>
      <vt:lpstr>Бонусы</vt:lpstr>
      <vt:lpstr>Презентация PowerPoint</vt:lpstr>
      <vt:lpstr>Бонусы</vt:lpstr>
      <vt:lpstr>Бонусы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Фоминская Мария Анатольевна</dc:creator>
  <cp:lastModifiedBy>Крайнова Ольга Александровна</cp:lastModifiedBy>
  <cp:revision>1712</cp:revision>
  <cp:lastPrinted>2020-02-20T06:19:47Z</cp:lastPrinted>
  <dcterms:created xsi:type="dcterms:W3CDTF">2018-12-10T10:01:00Z</dcterms:created>
  <dcterms:modified xsi:type="dcterms:W3CDTF">2022-12-27T11:28:49Z</dcterms:modified>
</cp:coreProperties>
</file>